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5143500" type="screen16x9"/>
  <p:notesSz cx="6858000" cy="9144000"/>
  <p:embeddedFontLst>
    <p:embeddedFont>
      <p:font typeface="Alata" pitchFamily="2" charset="77"/>
      <p:regular r:id="rId40"/>
    </p:embeddedFont>
    <p:embeddedFont>
      <p:font typeface="Montserrat" pitchFamily="2" charset="77"/>
      <p:regular r:id="rId41"/>
      <p:bold r:id="rId42"/>
      <p:italic r:id="rId43"/>
      <p:boldItalic r:id="rId44"/>
    </p:embeddedFont>
    <p:embeddedFont>
      <p:font typeface="Roboto Condensed Light" panose="020F0302020204030204" pitchFamily="34" charset="0"/>
      <p:regular r:id="rId45"/>
      <p: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15:clr>
            <a:srgbClr val="A4A3A4"/>
          </p15:clr>
        </p15:guide>
        <p15:guide id="2" orient="horz" pos="3162">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jyEKaM5e2Folz/p5I8arTh1V1B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FA8A5C-22CE-4936-ACC7-D050F789FCC0}">
  <a:tblStyle styleId="{D0FA8A5C-22CE-4936-ACC7-D050F789FCC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1D21C65-96F2-429A-BF93-A9A7EE5E5DFA}" styleName="Table_1">
    <a:wholeTbl>
      <a:tcTxStyle b="off" i="off">
        <a:font>
          <a:latin typeface="Arial"/>
          <a:ea typeface="Arial"/>
          <a:cs typeface="Arial"/>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40000"/>
            </a:schemeClr>
          </a:solidFill>
        </a:fill>
      </a:tcStyle>
    </a:band1H>
    <a:band2H>
      <a:tcTxStyle/>
      <a:tcStyle>
        <a:tcBdr/>
      </a:tcStyle>
    </a:band2H>
    <a:band1V>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fill>
          <a:solidFill>
            <a:schemeClr val="accent1">
              <a:alpha val="40000"/>
            </a:schemeClr>
          </a:solidFill>
        </a:fill>
      </a:tcStyle>
    </a:band1V>
    <a:band2V>
      <a:tcTxStyle/>
      <a:tcStyle>
        <a:tcBdr/>
      </a:tcStyle>
    </a:band2V>
    <a:la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52"/>
  </p:normalViewPr>
  <p:slideViewPr>
    <p:cSldViewPr snapToGrid="0">
      <p:cViewPr varScale="1">
        <p:scale>
          <a:sx n="98" d="100"/>
          <a:sy n="98" d="100"/>
        </p:scale>
        <p:origin x="200" y="448"/>
      </p:cViewPr>
      <p:guideLst>
        <p:guide/>
        <p:guide orient="horz" pos="31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3.pn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6" name="Google Shape;546;p1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0600eacaa0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8" name="Google Shape;568;g30600eacaa0_0_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7" name="Google Shape;57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1" name="Google Shape;60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7" name="Google Shape;627;p1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4" name="Google Shape;63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90" name="Google Shape;790;p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5" name="Google Shape;805;p2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30600eacaa0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1" name="Google Shape;851;g30600eacaa0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308b7633eb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9" name="Google Shape;859;g308b7633eb5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0600eacaa0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g30600eacaa0_0_6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d3909b89c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6" name="Google Shape;866;g2d3909b89c2_0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30600eacaa0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4" name="Google Shape;874;g30600eacaa0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307318921b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3" name="Google Shape;883;g307318921b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30600eacaa0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1" name="Google Shape;891;g30600eacaa0_0_6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30b73073c3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0" name="Google Shape;900;g30b73073c3b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30b73073c3b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30b73073c3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30b73073c3b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30b73073c3b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30b73073c3b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30b73073c3b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30b802f969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8" name="Google Shape;928;g30b802f9697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30b73073c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0" name="Google Shape;940;g30b73073c3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0600eacaa0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30600eacaa0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30b802f969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7" name="Google Shape;947;g30b802f9697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30b802f969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5" name="Google Shape;955;g30b802f969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0b73073c3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2" name="Google Shape;962;g30b73073c3b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2d3909b89c2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8" name="Google Shape;968;g2d3909b89c2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2d3909b89c2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6" name="Google Shape;976;g2d3909b89c2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30b73073c3b_3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30b73073c3b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30b73073c3b_3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30b73073c3b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6" name="Google Shape;996;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30600eacaa0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g30600eacaa0_0_4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30600eaca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30600eacaa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p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3" name="Google Shape;41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7" name="Google Shape;51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6"/>
          <p:cNvSpPr txBox="1">
            <a:spLocks noGrp="1"/>
          </p:cNvSpPr>
          <p:nvPr>
            <p:ph type="ctrTitle"/>
          </p:nvPr>
        </p:nvSpPr>
        <p:spPr>
          <a:xfrm>
            <a:off x="714300" y="951300"/>
            <a:ext cx="4328700" cy="2397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4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6"/>
          <p:cNvSpPr txBox="1">
            <a:spLocks noGrp="1"/>
          </p:cNvSpPr>
          <p:nvPr>
            <p:ph type="subTitle" idx="1"/>
          </p:nvPr>
        </p:nvSpPr>
        <p:spPr>
          <a:xfrm>
            <a:off x="714300" y="3623525"/>
            <a:ext cx="2680800" cy="72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3_1_1_1_1">
    <p:spTree>
      <p:nvGrpSpPr>
        <p:cNvPr id="1" name="Shape 78"/>
        <p:cNvGrpSpPr/>
        <p:nvPr/>
      </p:nvGrpSpPr>
      <p:grpSpPr>
        <a:xfrm>
          <a:off x="0" y="0"/>
          <a:ext cx="0" cy="0"/>
          <a:chOff x="0" y="0"/>
          <a:chExt cx="0" cy="0"/>
        </a:xfrm>
      </p:grpSpPr>
      <p:grpSp>
        <p:nvGrpSpPr>
          <p:cNvPr id="79" name="Google Shape;79;p35"/>
          <p:cNvGrpSpPr/>
          <p:nvPr/>
        </p:nvGrpSpPr>
        <p:grpSpPr>
          <a:xfrm>
            <a:off x="-25" y="0"/>
            <a:ext cx="9144020" cy="342900"/>
            <a:chOff x="-25" y="0"/>
            <a:chExt cx="9144020" cy="342900"/>
          </a:xfrm>
        </p:grpSpPr>
        <p:sp>
          <p:nvSpPr>
            <p:cNvPr id="80" name="Google Shape;80;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 name="Google Shape;81;p35"/>
            <p:cNvGrpSpPr/>
            <p:nvPr/>
          </p:nvGrpSpPr>
          <p:grpSpPr>
            <a:xfrm>
              <a:off x="215975" y="111150"/>
              <a:ext cx="642950" cy="120600"/>
              <a:chOff x="215975" y="152625"/>
              <a:chExt cx="642950" cy="120600"/>
            </a:xfrm>
          </p:grpSpPr>
          <p:sp>
            <p:nvSpPr>
              <p:cNvPr id="82" name="Google Shape;82;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85" name="Google Shape;85;p35"/>
          <p:cNvSpPr txBox="1">
            <a:spLocks noGrp="1"/>
          </p:cNvSpPr>
          <p:nvPr>
            <p:ph type="subTitle" idx="1"/>
          </p:nvPr>
        </p:nvSpPr>
        <p:spPr>
          <a:xfrm>
            <a:off x="714300" y="1673500"/>
            <a:ext cx="3732000" cy="293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a:endParaRPr/>
          </a:p>
        </p:txBody>
      </p:sp>
      <p:sp>
        <p:nvSpPr>
          <p:cNvPr id="86" name="Google Shape;86;p35"/>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7" name="Google Shape;87;p35"/>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90"/>
        <p:cNvGrpSpPr/>
        <p:nvPr/>
      </p:nvGrpSpPr>
      <p:grpSpPr>
        <a:xfrm>
          <a:off x="0" y="0"/>
          <a:ext cx="0" cy="0"/>
          <a:chOff x="0" y="0"/>
          <a:chExt cx="0" cy="0"/>
        </a:xfrm>
      </p:grpSpPr>
      <p:grpSp>
        <p:nvGrpSpPr>
          <p:cNvPr id="91" name="Google Shape;91;p37"/>
          <p:cNvGrpSpPr/>
          <p:nvPr/>
        </p:nvGrpSpPr>
        <p:grpSpPr>
          <a:xfrm>
            <a:off x="-25" y="0"/>
            <a:ext cx="9144020" cy="342900"/>
            <a:chOff x="-25" y="0"/>
            <a:chExt cx="9144020" cy="342900"/>
          </a:xfrm>
        </p:grpSpPr>
        <p:sp>
          <p:nvSpPr>
            <p:cNvPr id="92" name="Google Shape;92;p3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 name="Google Shape;93;p37"/>
            <p:cNvGrpSpPr/>
            <p:nvPr/>
          </p:nvGrpSpPr>
          <p:grpSpPr>
            <a:xfrm>
              <a:off x="215975" y="111150"/>
              <a:ext cx="642950" cy="120600"/>
              <a:chOff x="215975" y="152625"/>
              <a:chExt cx="642950" cy="120600"/>
            </a:xfrm>
          </p:grpSpPr>
          <p:sp>
            <p:nvSpPr>
              <p:cNvPr id="94" name="Google Shape;94;p37"/>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37"/>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37"/>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97"/>
        <p:cNvGrpSpPr/>
        <p:nvPr/>
      </p:nvGrpSpPr>
      <p:grpSpPr>
        <a:xfrm>
          <a:off x="0" y="0"/>
          <a:ext cx="0" cy="0"/>
          <a:chOff x="0" y="0"/>
          <a:chExt cx="0" cy="0"/>
        </a:xfrm>
      </p:grpSpPr>
      <p:grpSp>
        <p:nvGrpSpPr>
          <p:cNvPr id="98" name="Google Shape;98;p38"/>
          <p:cNvGrpSpPr/>
          <p:nvPr/>
        </p:nvGrpSpPr>
        <p:grpSpPr>
          <a:xfrm>
            <a:off x="-25" y="0"/>
            <a:ext cx="9144020" cy="342900"/>
            <a:chOff x="-25" y="0"/>
            <a:chExt cx="9144020" cy="342900"/>
          </a:xfrm>
        </p:grpSpPr>
        <p:sp>
          <p:nvSpPr>
            <p:cNvPr id="99" name="Google Shape;99;p3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0" name="Google Shape;100;p38"/>
            <p:cNvGrpSpPr/>
            <p:nvPr/>
          </p:nvGrpSpPr>
          <p:grpSpPr>
            <a:xfrm>
              <a:off x="215975" y="111150"/>
              <a:ext cx="642950" cy="120600"/>
              <a:chOff x="215975" y="152625"/>
              <a:chExt cx="642950" cy="120600"/>
            </a:xfrm>
          </p:grpSpPr>
          <p:sp>
            <p:nvSpPr>
              <p:cNvPr id="101" name="Google Shape;101;p3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3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4" name="Google Shape;104;p38"/>
          <p:cNvGrpSpPr/>
          <p:nvPr/>
        </p:nvGrpSpPr>
        <p:grpSpPr>
          <a:xfrm>
            <a:off x="66650" y="204750"/>
            <a:ext cx="9077378" cy="4938900"/>
            <a:chOff x="104750" y="204750"/>
            <a:chExt cx="9077378" cy="4938900"/>
          </a:xfrm>
        </p:grpSpPr>
        <p:grpSp>
          <p:nvGrpSpPr>
            <p:cNvPr id="105" name="Google Shape;105;p38"/>
            <p:cNvGrpSpPr/>
            <p:nvPr/>
          </p:nvGrpSpPr>
          <p:grpSpPr>
            <a:xfrm>
              <a:off x="104750" y="206700"/>
              <a:ext cx="9077378" cy="342900"/>
              <a:chOff x="-25" y="0"/>
              <a:chExt cx="9182983" cy="342900"/>
            </a:xfrm>
          </p:grpSpPr>
          <p:sp>
            <p:nvSpPr>
              <p:cNvPr id="106" name="Google Shape;106;p3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7" name="Google Shape;107;p38"/>
              <p:cNvGrpSpPr/>
              <p:nvPr/>
            </p:nvGrpSpPr>
            <p:grpSpPr>
              <a:xfrm>
                <a:off x="215975" y="111150"/>
                <a:ext cx="642950" cy="120600"/>
                <a:chOff x="215975" y="152625"/>
                <a:chExt cx="642950" cy="120600"/>
              </a:xfrm>
            </p:grpSpPr>
            <p:sp>
              <p:nvSpPr>
                <p:cNvPr id="108" name="Google Shape;108;p3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3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111" name="Google Shape;111;p38"/>
            <p:cNvCxnSpPr/>
            <p:nvPr/>
          </p:nvCxnSpPr>
          <p:spPr>
            <a:xfrm>
              <a:off x="104775" y="204750"/>
              <a:ext cx="0" cy="4938900"/>
            </a:xfrm>
            <a:prstGeom prst="straightConnector1">
              <a:avLst/>
            </a:prstGeom>
            <a:noFill/>
            <a:ln w="9525" cap="flat" cmpd="sng">
              <a:solidFill>
                <a:schemeClr val="accent1"/>
              </a:solidFill>
              <a:prstDash val="solid"/>
              <a:round/>
              <a:headEnd type="none" w="sm" len="sm"/>
              <a:tailEnd type="none" w="sm" len="sm"/>
            </a:ln>
          </p:spPr>
        </p:cxnSp>
      </p:grpSp>
      <p:grpSp>
        <p:nvGrpSpPr>
          <p:cNvPr id="112" name="Google Shape;112;p38"/>
          <p:cNvGrpSpPr/>
          <p:nvPr/>
        </p:nvGrpSpPr>
        <p:grpSpPr>
          <a:xfrm>
            <a:off x="157050" y="405675"/>
            <a:ext cx="8986935" cy="4747800"/>
            <a:chOff x="104746" y="204750"/>
            <a:chExt cx="8986935" cy="4747800"/>
          </a:xfrm>
        </p:grpSpPr>
        <p:grpSp>
          <p:nvGrpSpPr>
            <p:cNvPr id="113" name="Google Shape;113;p38"/>
            <p:cNvGrpSpPr/>
            <p:nvPr/>
          </p:nvGrpSpPr>
          <p:grpSpPr>
            <a:xfrm>
              <a:off x="104746" y="206700"/>
              <a:ext cx="8986935" cy="342900"/>
              <a:chOff x="-29" y="0"/>
              <a:chExt cx="9091487" cy="342900"/>
            </a:xfrm>
          </p:grpSpPr>
          <p:sp>
            <p:nvSpPr>
              <p:cNvPr id="114" name="Google Shape;114;p38"/>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 name="Google Shape;115;p38"/>
              <p:cNvGrpSpPr/>
              <p:nvPr/>
            </p:nvGrpSpPr>
            <p:grpSpPr>
              <a:xfrm>
                <a:off x="215975" y="111150"/>
                <a:ext cx="642950" cy="120600"/>
                <a:chOff x="215975" y="152625"/>
                <a:chExt cx="642950" cy="120600"/>
              </a:xfrm>
            </p:grpSpPr>
            <p:sp>
              <p:nvSpPr>
                <p:cNvPr id="116" name="Google Shape;116;p3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3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3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119" name="Google Shape;119;p38"/>
            <p:cNvCxnSpPr/>
            <p:nvPr/>
          </p:nvCxnSpPr>
          <p:spPr>
            <a:xfrm>
              <a:off x="104775" y="204750"/>
              <a:ext cx="0" cy="4747800"/>
            </a:xfrm>
            <a:prstGeom prst="straightConnector1">
              <a:avLst/>
            </a:prstGeom>
            <a:noFill/>
            <a:ln w="9525" cap="flat" cmpd="sng">
              <a:solidFill>
                <a:schemeClr val="accent1"/>
              </a:solidFill>
              <a:prstDash val="solid"/>
              <a:round/>
              <a:headEnd type="none" w="sm" len="sm"/>
              <a:tailEnd type="none" w="sm" len="sm"/>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
        <p:cNvGrpSpPr/>
        <p:nvPr/>
      </p:nvGrpSpPr>
      <p:grpSpPr>
        <a:xfrm>
          <a:off x="0" y="0"/>
          <a:ext cx="0" cy="0"/>
          <a:chOff x="0" y="0"/>
          <a:chExt cx="0" cy="0"/>
        </a:xfrm>
      </p:grpSpPr>
      <p:sp>
        <p:nvSpPr>
          <p:cNvPr id="13" name="Google Shape;13;p27"/>
          <p:cNvSpPr txBox="1">
            <a:spLocks noGrp="1"/>
          </p:cNvSpPr>
          <p:nvPr>
            <p:ph type="title"/>
          </p:nvPr>
        </p:nvSpPr>
        <p:spPr>
          <a:xfrm>
            <a:off x="4139225" y="3145613"/>
            <a:ext cx="4290900" cy="1173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31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grpSp>
        <p:nvGrpSpPr>
          <p:cNvPr id="15" name="Google Shape;15;p28"/>
          <p:cNvGrpSpPr/>
          <p:nvPr/>
        </p:nvGrpSpPr>
        <p:grpSpPr>
          <a:xfrm>
            <a:off x="-25" y="0"/>
            <a:ext cx="9144020" cy="342900"/>
            <a:chOff x="-25" y="0"/>
            <a:chExt cx="9144020" cy="342900"/>
          </a:xfrm>
        </p:grpSpPr>
        <p:sp>
          <p:nvSpPr>
            <p:cNvPr id="16" name="Google Shape;16;p2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 name="Google Shape;17;p28"/>
            <p:cNvGrpSpPr/>
            <p:nvPr/>
          </p:nvGrpSpPr>
          <p:grpSpPr>
            <a:xfrm>
              <a:off x="215975" y="111150"/>
              <a:ext cx="642950" cy="120600"/>
              <a:chOff x="215975" y="152625"/>
              <a:chExt cx="642950" cy="120600"/>
            </a:xfrm>
          </p:grpSpPr>
          <p:sp>
            <p:nvSpPr>
              <p:cNvPr id="18" name="Google Shape;18;p2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1" name="Google Shape;21;p28"/>
          <p:cNvSpPr txBox="1">
            <a:spLocks noGrp="1"/>
          </p:cNvSpPr>
          <p:nvPr>
            <p:ph type="subTitle" idx="1"/>
          </p:nvPr>
        </p:nvSpPr>
        <p:spPr>
          <a:xfrm>
            <a:off x="714300" y="1206800"/>
            <a:ext cx="7715400" cy="339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1200"/>
              <a:buFont typeface="Anaheim"/>
              <a:buAutoNum type="arabicPeriod"/>
              <a:defRPr sz="1200"/>
            </a:lvl1pPr>
            <a:lvl2pPr lvl="1" algn="l">
              <a:lnSpc>
                <a:spcPct val="100000"/>
              </a:lnSpc>
              <a:spcBef>
                <a:spcPts val="0"/>
              </a:spcBef>
              <a:spcAft>
                <a:spcPts val="0"/>
              </a:spcAft>
              <a:buClr>
                <a:srgbClr val="434343"/>
              </a:buClr>
              <a:buSzPts val="1200"/>
              <a:buFont typeface="Roboto Condensed Light"/>
              <a:buAutoNum type="alphaLcPeriod"/>
              <a:defRPr sz="1200"/>
            </a:lvl2pPr>
            <a:lvl3pPr lvl="2" algn="l">
              <a:lnSpc>
                <a:spcPct val="100000"/>
              </a:lnSpc>
              <a:spcBef>
                <a:spcPts val="0"/>
              </a:spcBef>
              <a:spcAft>
                <a:spcPts val="0"/>
              </a:spcAft>
              <a:buClr>
                <a:srgbClr val="434343"/>
              </a:buClr>
              <a:buSzPts val="1200"/>
              <a:buFont typeface="Roboto Condensed Light"/>
              <a:buAutoNum type="romanLcPeriod"/>
              <a:defRPr sz="1200"/>
            </a:lvl3pPr>
            <a:lvl4pPr lvl="3" algn="l">
              <a:lnSpc>
                <a:spcPct val="100000"/>
              </a:lnSpc>
              <a:spcBef>
                <a:spcPts val="0"/>
              </a:spcBef>
              <a:spcAft>
                <a:spcPts val="0"/>
              </a:spcAft>
              <a:buClr>
                <a:srgbClr val="434343"/>
              </a:buClr>
              <a:buSzPts val="1200"/>
              <a:buFont typeface="Roboto Condensed Light"/>
              <a:buAutoNum type="arabicPeriod"/>
              <a:defRPr sz="1200"/>
            </a:lvl4pPr>
            <a:lvl5pPr lvl="4" algn="l">
              <a:lnSpc>
                <a:spcPct val="100000"/>
              </a:lnSpc>
              <a:spcBef>
                <a:spcPts val="0"/>
              </a:spcBef>
              <a:spcAft>
                <a:spcPts val="0"/>
              </a:spcAft>
              <a:buClr>
                <a:srgbClr val="434343"/>
              </a:buClr>
              <a:buSzPts val="1200"/>
              <a:buFont typeface="Roboto Condensed Light"/>
              <a:buAutoNum type="alphaLcPeriod"/>
              <a:defRPr sz="1200"/>
            </a:lvl5pPr>
            <a:lvl6pPr lvl="5" algn="l">
              <a:lnSpc>
                <a:spcPct val="100000"/>
              </a:lnSpc>
              <a:spcBef>
                <a:spcPts val="0"/>
              </a:spcBef>
              <a:spcAft>
                <a:spcPts val="0"/>
              </a:spcAft>
              <a:buClr>
                <a:srgbClr val="434343"/>
              </a:buClr>
              <a:buSzPts val="1200"/>
              <a:buFont typeface="Roboto Condensed Light"/>
              <a:buAutoNum type="romanLcPeriod"/>
              <a:defRPr sz="1200"/>
            </a:lvl6pPr>
            <a:lvl7pPr lvl="6" algn="l">
              <a:lnSpc>
                <a:spcPct val="100000"/>
              </a:lnSpc>
              <a:spcBef>
                <a:spcPts val="0"/>
              </a:spcBef>
              <a:spcAft>
                <a:spcPts val="0"/>
              </a:spcAft>
              <a:buClr>
                <a:srgbClr val="434343"/>
              </a:buClr>
              <a:buSzPts val="1200"/>
              <a:buFont typeface="Roboto Condensed Light"/>
              <a:buAutoNum type="arabicPeriod"/>
              <a:defRPr sz="1200"/>
            </a:lvl7pPr>
            <a:lvl8pPr lvl="7" algn="l">
              <a:lnSpc>
                <a:spcPct val="100000"/>
              </a:lnSpc>
              <a:spcBef>
                <a:spcPts val="0"/>
              </a:spcBef>
              <a:spcAft>
                <a:spcPts val="0"/>
              </a:spcAft>
              <a:buClr>
                <a:srgbClr val="434343"/>
              </a:buClr>
              <a:buSzPts val="1200"/>
              <a:buFont typeface="Roboto Condensed Light"/>
              <a:buAutoNum type="alphaLcPeriod"/>
              <a:defRPr sz="1200"/>
            </a:lvl8pPr>
            <a:lvl9pPr lvl="8" algn="l">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2" name="Google Shape;22;p28"/>
          <p:cNvSpPr txBox="1">
            <a:spLocks noGrp="1"/>
          </p:cNvSpPr>
          <p:nvPr>
            <p:ph type="title"/>
          </p:nvPr>
        </p:nvSpPr>
        <p:spPr>
          <a:xfrm>
            <a:off x="714300" y="540850"/>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23" name="Google Shape;23;p28"/>
          <p:cNvGrpSpPr/>
          <p:nvPr/>
        </p:nvGrpSpPr>
        <p:grpSpPr>
          <a:xfrm>
            <a:off x="66650" y="204750"/>
            <a:ext cx="9077378" cy="4938900"/>
            <a:chOff x="104750" y="204750"/>
            <a:chExt cx="9077378" cy="4938900"/>
          </a:xfrm>
        </p:grpSpPr>
        <p:grpSp>
          <p:nvGrpSpPr>
            <p:cNvPr id="24" name="Google Shape;24;p28"/>
            <p:cNvGrpSpPr/>
            <p:nvPr/>
          </p:nvGrpSpPr>
          <p:grpSpPr>
            <a:xfrm>
              <a:off x="104750" y="206700"/>
              <a:ext cx="9077378" cy="342900"/>
              <a:chOff x="-25" y="0"/>
              <a:chExt cx="9182983" cy="342900"/>
            </a:xfrm>
          </p:grpSpPr>
          <p:sp>
            <p:nvSpPr>
              <p:cNvPr id="25" name="Google Shape;25;p2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 name="Google Shape;26;p28"/>
              <p:cNvGrpSpPr/>
              <p:nvPr/>
            </p:nvGrpSpPr>
            <p:grpSpPr>
              <a:xfrm>
                <a:off x="215975" y="111150"/>
                <a:ext cx="642950" cy="120600"/>
                <a:chOff x="215975" y="152625"/>
                <a:chExt cx="642950" cy="120600"/>
              </a:xfrm>
            </p:grpSpPr>
            <p:sp>
              <p:nvSpPr>
                <p:cNvPr id="27" name="Google Shape;27;p2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30" name="Google Shape;30;p28"/>
            <p:cNvCxnSpPr/>
            <p:nvPr/>
          </p:nvCxnSpPr>
          <p:spPr>
            <a:xfrm>
              <a:off x="104775" y="204750"/>
              <a:ext cx="0" cy="4938900"/>
            </a:xfrm>
            <a:prstGeom prst="straightConnector1">
              <a:avLst/>
            </a:prstGeom>
            <a:noFill/>
            <a:ln w="9525" cap="flat" cmpd="sng">
              <a:solidFill>
                <a:schemeClr val="dk1"/>
              </a:solidFill>
              <a:prstDash val="solid"/>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29"/>
          <p:cNvSpPr txBox="1">
            <a:spLocks noGrp="1"/>
          </p:cNvSpPr>
          <p:nvPr>
            <p:ph type="title"/>
          </p:nvPr>
        </p:nvSpPr>
        <p:spPr>
          <a:xfrm>
            <a:off x="4189800" y="1398513"/>
            <a:ext cx="4239900" cy="8487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3" name="Google Shape;33;p29"/>
          <p:cNvSpPr txBox="1">
            <a:spLocks noGrp="1"/>
          </p:cNvSpPr>
          <p:nvPr>
            <p:ph type="subTitle" idx="1"/>
          </p:nvPr>
        </p:nvSpPr>
        <p:spPr>
          <a:xfrm>
            <a:off x="5016225" y="2368275"/>
            <a:ext cx="3422400" cy="1491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grpSp>
        <p:nvGrpSpPr>
          <p:cNvPr id="34" name="Google Shape;34;p29"/>
          <p:cNvGrpSpPr/>
          <p:nvPr/>
        </p:nvGrpSpPr>
        <p:grpSpPr>
          <a:xfrm>
            <a:off x="-25" y="0"/>
            <a:ext cx="9144020" cy="342900"/>
            <a:chOff x="-25" y="0"/>
            <a:chExt cx="9144020" cy="342900"/>
          </a:xfrm>
        </p:grpSpPr>
        <p:sp>
          <p:nvSpPr>
            <p:cNvPr id="35" name="Google Shape;35;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 name="Google Shape;36;p29"/>
            <p:cNvGrpSpPr/>
            <p:nvPr/>
          </p:nvGrpSpPr>
          <p:grpSpPr>
            <a:xfrm>
              <a:off x="215975" y="111150"/>
              <a:ext cx="642950" cy="120600"/>
              <a:chOff x="215975" y="152625"/>
              <a:chExt cx="642950" cy="120600"/>
            </a:xfrm>
          </p:grpSpPr>
          <p:sp>
            <p:nvSpPr>
              <p:cNvPr id="37" name="Google Shape;37;p2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 name="Google Shape;40;p29"/>
          <p:cNvGrpSpPr/>
          <p:nvPr/>
        </p:nvGrpSpPr>
        <p:grpSpPr>
          <a:xfrm>
            <a:off x="66650" y="204750"/>
            <a:ext cx="9077378" cy="4938900"/>
            <a:chOff x="104750" y="204750"/>
            <a:chExt cx="9077378" cy="4938900"/>
          </a:xfrm>
        </p:grpSpPr>
        <p:grpSp>
          <p:nvGrpSpPr>
            <p:cNvPr id="41" name="Google Shape;41;p29"/>
            <p:cNvGrpSpPr/>
            <p:nvPr/>
          </p:nvGrpSpPr>
          <p:grpSpPr>
            <a:xfrm>
              <a:off x="104750" y="206700"/>
              <a:ext cx="9077378" cy="342900"/>
              <a:chOff x="-25" y="0"/>
              <a:chExt cx="9182983" cy="342900"/>
            </a:xfrm>
          </p:grpSpPr>
          <p:sp>
            <p:nvSpPr>
              <p:cNvPr id="42" name="Google Shape;42;p2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 name="Google Shape;43;p29"/>
              <p:cNvGrpSpPr/>
              <p:nvPr/>
            </p:nvGrpSpPr>
            <p:grpSpPr>
              <a:xfrm>
                <a:off x="215975" y="111150"/>
                <a:ext cx="642950" cy="120600"/>
                <a:chOff x="215975" y="152625"/>
                <a:chExt cx="642950" cy="120600"/>
              </a:xfrm>
            </p:grpSpPr>
            <p:sp>
              <p:nvSpPr>
                <p:cNvPr id="44" name="Google Shape;44;p2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47" name="Google Shape;47;p29"/>
            <p:cNvCxnSpPr/>
            <p:nvPr/>
          </p:nvCxnSpPr>
          <p:spPr>
            <a:xfrm>
              <a:off x="104775" y="204750"/>
              <a:ext cx="0" cy="4938900"/>
            </a:xfrm>
            <a:prstGeom prst="straightConnector1">
              <a:avLst/>
            </a:prstGeom>
            <a:noFill/>
            <a:ln w="9525" cap="flat" cmpd="sng">
              <a:solidFill>
                <a:schemeClr val="accent1"/>
              </a:solidFill>
              <a:prstDash val="solid"/>
              <a:round/>
              <a:headEnd type="none" w="sm" len="sm"/>
              <a:tailEnd type="none" w="sm" len="sm"/>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8"/>
        <p:cNvGrpSpPr/>
        <p:nvPr/>
      </p:nvGrpSpPr>
      <p:grpSpPr>
        <a:xfrm>
          <a:off x="0" y="0"/>
          <a:ext cx="0" cy="0"/>
          <a:chOff x="0" y="0"/>
          <a:chExt cx="0" cy="0"/>
        </a:xfrm>
      </p:grpSpPr>
      <p:sp>
        <p:nvSpPr>
          <p:cNvPr id="49" name="Google Shape;49;p3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0" name="Google Shape;50;p30"/>
          <p:cNvSpPr txBox="1">
            <a:spLocks noGrp="1"/>
          </p:cNvSpPr>
          <p:nvPr>
            <p:ph type="title" idx="2"/>
          </p:nvPr>
        </p:nvSpPr>
        <p:spPr>
          <a:xfrm>
            <a:off x="1662000" y="1536850"/>
            <a:ext cx="26670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1" name="Google Shape;51;p30"/>
          <p:cNvSpPr txBox="1">
            <a:spLocks noGrp="1"/>
          </p:cNvSpPr>
          <p:nvPr>
            <p:ph type="title" idx="3"/>
          </p:nvPr>
        </p:nvSpPr>
        <p:spPr>
          <a:xfrm>
            <a:off x="766875" y="15869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2" name="Google Shape;52;p30"/>
          <p:cNvSpPr txBox="1">
            <a:spLocks noGrp="1"/>
          </p:cNvSpPr>
          <p:nvPr>
            <p:ph type="subTitle" idx="1"/>
          </p:nvPr>
        </p:nvSpPr>
        <p:spPr>
          <a:xfrm>
            <a:off x="1662000" y="19335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3" name="Google Shape;53;p30"/>
          <p:cNvSpPr txBox="1">
            <a:spLocks noGrp="1"/>
          </p:cNvSpPr>
          <p:nvPr>
            <p:ph type="title" idx="4"/>
          </p:nvPr>
        </p:nvSpPr>
        <p:spPr>
          <a:xfrm>
            <a:off x="1662000" y="3098950"/>
            <a:ext cx="26670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4" name="Google Shape;54;p30"/>
          <p:cNvSpPr txBox="1">
            <a:spLocks noGrp="1"/>
          </p:cNvSpPr>
          <p:nvPr>
            <p:ph type="title" idx="5"/>
          </p:nvPr>
        </p:nvSpPr>
        <p:spPr>
          <a:xfrm>
            <a:off x="766725" y="31490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5" name="Google Shape;55;p30"/>
          <p:cNvSpPr txBox="1">
            <a:spLocks noGrp="1"/>
          </p:cNvSpPr>
          <p:nvPr>
            <p:ph type="subTitle" idx="6"/>
          </p:nvPr>
        </p:nvSpPr>
        <p:spPr>
          <a:xfrm>
            <a:off x="1662000" y="34956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6" name="Google Shape;56;p30"/>
          <p:cNvSpPr txBox="1">
            <a:spLocks noGrp="1"/>
          </p:cNvSpPr>
          <p:nvPr>
            <p:ph type="title" idx="7"/>
          </p:nvPr>
        </p:nvSpPr>
        <p:spPr>
          <a:xfrm>
            <a:off x="5652975" y="1536850"/>
            <a:ext cx="27243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7" name="Google Shape;57;p30"/>
          <p:cNvSpPr txBox="1">
            <a:spLocks noGrp="1"/>
          </p:cNvSpPr>
          <p:nvPr>
            <p:ph type="title" idx="8"/>
          </p:nvPr>
        </p:nvSpPr>
        <p:spPr>
          <a:xfrm>
            <a:off x="4757625" y="15869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8" name="Google Shape;58;p30"/>
          <p:cNvSpPr txBox="1">
            <a:spLocks noGrp="1"/>
          </p:cNvSpPr>
          <p:nvPr>
            <p:ph type="subTitle" idx="9"/>
          </p:nvPr>
        </p:nvSpPr>
        <p:spPr>
          <a:xfrm>
            <a:off x="5652975" y="19335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9" name="Google Shape;59;p30"/>
          <p:cNvSpPr txBox="1">
            <a:spLocks noGrp="1"/>
          </p:cNvSpPr>
          <p:nvPr>
            <p:ph type="title" idx="13"/>
          </p:nvPr>
        </p:nvSpPr>
        <p:spPr>
          <a:xfrm>
            <a:off x="5652975" y="3098950"/>
            <a:ext cx="27243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60" name="Google Shape;60;p30"/>
          <p:cNvSpPr txBox="1">
            <a:spLocks noGrp="1"/>
          </p:cNvSpPr>
          <p:nvPr>
            <p:ph type="title" idx="14"/>
          </p:nvPr>
        </p:nvSpPr>
        <p:spPr>
          <a:xfrm>
            <a:off x="4757700" y="31490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61" name="Google Shape;61;p30"/>
          <p:cNvSpPr txBox="1">
            <a:spLocks noGrp="1"/>
          </p:cNvSpPr>
          <p:nvPr>
            <p:ph type="subTitle" idx="15"/>
          </p:nvPr>
        </p:nvSpPr>
        <p:spPr>
          <a:xfrm>
            <a:off x="5652975" y="34956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CUSTOM_30">
    <p:spTree>
      <p:nvGrpSpPr>
        <p:cNvPr id="1" name="Shape 62"/>
        <p:cNvGrpSpPr/>
        <p:nvPr/>
      </p:nvGrpSpPr>
      <p:grpSpPr>
        <a:xfrm>
          <a:off x="0" y="0"/>
          <a:ext cx="0" cy="0"/>
          <a:chOff x="0" y="0"/>
          <a:chExt cx="0" cy="0"/>
        </a:xfrm>
      </p:grpSpPr>
      <p:sp>
        <p:nvSpPr>
          <p:cNvPr id="63" name="Google Shape;63;p31"/>
          <p:cNvSpPr txBox="1">
            <a:spLocks noGrp="1"/>
          </p:cNvSpPr>
          <p:nvPr>
            <p:ph type="ctrTitle"/>
          </p:nvPr>
        </p:nvSpPr>
        <p:spPr>
          <a:xfrm>
            <a:off x="2712200" y="1485885"/>
            <a:ext cx="3946200" cy="1996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32"/>
          <p:cNvSpPr txBox="1">
            <a:spLocks noGrp="1"/>
          </p:cNvSpPr>
          <p:nvPr>
            <p:ph type="title"/>
          </p:nvPr>
        </p:nvSpPr>
        <p:spPr>
          <a:xfrm>
            <a:off x="2321475" y="2020138"/>
            <a:ext cx="4041000" cy="1797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8">
  <p:cSld name="CUSTOM_27">
    <p:spTree>
      <p:nvGrpSpPr>
        <p:cNvPr id="1" name="Shape 66"/>
        <p:cNvGrpSpPr/>
        <p:nvPr/>
      </p:nvGrpSpPr>
      <p:grpSpPr>
        <a:xfrm>
          <a:off x="0" y="0"/>
          <a:ext cx="0" cy="0"/>
          <a:chOff x="0" y="0"/>
          <a:chExt cx="0" cy="0"/>
        </a:xfrm>
      </p:grpSpPr>
      <p:sp>
        <p:nvSpPr>
          <p:cNvPr id="67" name="Google Shape;67;p33"/>
          <p:cNvSpPr txBox="1">
            <a:spLocks noGrp="1"/>
          </p:cNvSpPr>
          <p:nvPr>
            <p:ph type="title"/>
          </p:nvPr>
        </p:nvSpPr>
        <p:spPr>
          <a:xfrm>
            <a:off x="4192275" y="1940525"/>
            <a:ext cx="3077100" cy="848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8" name="Google Shape;68;p33"/>
          <p:cNvSpPr txBox="1">
            <a:spLocks noGrp="1"/>
          </p:cNvSpPr>
          <p:nvPr>
            <p:ph type="subTitle" idx="1"/>
          </p:nvPr>
        </p:nvSpPr>
        <p:spPr>
          <a:xfrm>
            <a:off x="4192275" y="2910275"/>
            <a:ext cx="3077100" cy="102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69"/>
        <p:cNvGrpSpPr/>
        <p:nvPr/>
      </p:nvGrpSpPr>
      <p:grpSpPr>
        <a:xfrm>
          <a:off x="0" y="0"/>
          <a:ext cx="0" cy="0"/>
          <a:chOff x="0" y="0"/>
          <a:chExt cx="0" cy="0"/>
        </a:xfrm>
      </p:grpSpPr>
      <p:grpSp>
        <p:nvGrpSpPr>
          <p:cNvPr id="70" name="Google Shape;70;p34"/>
          <p:cNvGrpSpPr/>
          <p:nvPr/>
        </p:nvGrpSpPr>
        <p:grpSpPr>
          <a:xfrm>
            <a:off x="-25" y="0"/>
            <a:ext cx="9144020" cy="342900"/>
            <a:chOff x="-25" y="0"/>
            <a:chExt cx="9144020" cy="342900"/>
          </a:xfrm>
        </p:grpSpPr>
        <p:sp>
          <p:nvSpPr>
            <p:cNvPr id="71" name="Google Shape;71;p3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 name="Google Shape;72;p34"/>
            <p:cNvGrpSpPr/>
            <p:nvPr/>
          </p:nvGrpSpPr>
          <p:grpSpPr>
            <a:xfrm>
              <a:off x="215975" y="111150"/>
              <a:ext cx="642950" cy="120600"/>
              <a:chOff x="215975" y="152625"/>
              <a:chExt cx="642950" cy="120600"/>
            </a:xfrm>
          </p:grpSpPr>
          <p:sp>
            <p:nvSpPr>
              <p:cNvPr id="73" name="Google Shape;73;p3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76" name="Google Shape;76;p34"/>
          <p:cNvSpPr txBox="1">
            <a:spLocks noGrp="1"/>
          </p:cNvSpPr>
          <p:nvPr>
            <p:ph type="title"/>
          </p:nvPr>
        </p:nvSpPr>
        <p:spPr>
          <a:xfrm>
            <a:off x="4896300" y="1504950"/>
            <a:ext cx="3533400" cy="7422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77" name="Google Shape;77;p34"/>
          <p:cNvSpPr txBox="1">
            <a:spLocks noGrp="1"/>
          </p:cNvSpPr>
          <p:nvPr>
            <p:ph type="subTitle" idx="1"/>
          </p:nvPr>
        </p:nvSpPr>
        <p:spPr>
          <a:xfrm>
            <a:off x="4905375" y="2368275"/>
            <a:ext cx="3533400" cy="1127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5"/>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5"/>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9pPr>
          </a:lstStyle>
          <a:p>
            <a:endParaRPr/>
          </a:p>
        </p:txBody>
      </p:sp>
      <p:sp>
        <p:nvSpPr>
          <p:cNvPr id="8" name="Google Shape;8;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www.instagram.com/reel/C-KeCrFSrhE/?utm_source=ig_web_copy_link"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18.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
          <p:cNvSpPr/>
          <p:nvPr/>
        </p:nvSpPr>
        <p:spPr>
          <a:xfrm flipH="1">
            <a:off x="5676102" y="1377183"/>
            <a:ext cx="283708" cy="105053"/>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
          <p:cNvSpPr txBox="1">
            <a:spLocks noGrp="1"/>
          </p:cNvSpPr>
          <p:nvPr>
            <p:ph type="ctrTitle"/>
          </p:nvPr>
        </p:nvSpPr>
        <p:spPr>
          <a:xfrm>
            <a:off x="466775" y="754229"/>
            <a:ext cx="5350800" cy="310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US" b="1">
                <a:solidFill>
                  <a:srgbClr val="391463"/>
                </a:solidFill>
              </a:rPr>
              <a:t>E-learning platform Marketing strategy</a:t>
            </a:r>
            <a:endParaRPr b="1">
              <a:solidFill>
                <a:srgbClr val="391463"/>
              </a:solidFill>
            </a:endParaRPr>
          </a:p>
        </p:txBody>
      </p:sp>
      <p:pic>
        <p:nvPicPr>
          <p:cNvPr id="126" name="Google Shape;126;p1"/>
          <p:cNvPicPr preferRelativeResize="0"/>
          <p:nvPr/>
        </p:nvPicPr>
        <p:blipFill>
          <a:blip r:embed="rId3">
            <a:alphaModFix/>
          </a:blip>
          <a:stretch>
            <a:fillRect/>
          </a:stretch>
        </p:blipFill>
        <p:spPr>
          <a:xfrm>
            <a:off x="3694492" y="-57650"/>
            <a:ext cx="5449508"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10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14"/>
          <p:cNvSpPr txBox="1">
            <a:spLocks noGrp="1"/>
          </p:cNvSpPr>
          <p:nvPr>
            <p:ph type="subTitle" idx="1"/>
          </p:nvPr>
        </p:nvSpPr>
        <p:spPr>
          <a:xfrm>
            <a:off x="5262975" y="3469064"/>
            <a:ext cx="3817561" cy="1491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400"/>
              <a:buFont typeface="Arial"/>
              <a:buChar char="•"/>
            </a:pPr>
            <a:r>
              <a:rPr lang="en-US"/>
              <a:t>Limited time for continuing education. </a:t>
            </a:r>
            <a:endParaRPr/>
          </a:p>
          <a:p>
            <a:pPr marL="457200" lvl="0" indent="-311150" algn="l" rtl="0">
              <a:lnSpc>
                <a:spcPct val="100000"/>
              </a:lnSpc>
              <a:spcBef>
                <a:spcPts val="0"/>
              </a:spcBef>
              <a:spcAft>
                <a:spcPts val="0"/>
              </a:spcAft>
              <a:buSzPts val="1400"/>
              <a:buFont typeface="Arial"/>
              <a:buChar char="•"/>
            </a:pPr>
            <a:r>
              <a:rPr lang="en-US"/>
              <a:t>High cost of traditional medical education programs. </a:t>
            </a:r>
            <a:endParaRPr/>
          </a:p>
          <a:p>
            <a:pPr marL="457200" lvl="0" indent="-311150" algn="l" rtl="0">
              <a:lnSpc>
                <a:spcPct val="100000"/>
              </a:lnSpc>
              <a:spcBef>
                <a:spcPts val="0"/>
              </a:spcBef>
              <a:spcAft>
                <a:spcPts val="0"/>
              </a:spcAft>
              <a:buSzPts val="1400"/>
              <a:buFont typeface="Arial"/>
              <a:buChar char="•"/>
            </a:pPr>
            <a:r>
              <a:rPr lang="en-US"/>
              <a:t>Difficulty finding relevant and up-to-date courses. Lack of hands-on practice opportunities.</a:t>
            </a:r>
            <a:endParaRPr/>
          </a:p>
        </p:txBody>
      </p:sp>
      <p:sp>
        <p:nvSpPr>
          <p:cNvPr id="549" name="Google Shape;549;p14"/>
          <p:cNvSpPr txBox="1"/>
          <p:nvPr/>
        </p:nvSpPr>
        <p:spPr>
          <a:xfrm>
            <a:off x="6467759" y="1245343"/>
            <a:ext cx="2495719"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800" b="0" i="0" u="none" strike="noStrike" cap="none">
                <a:solidFill>
                  <a:srgbClr val="391463"/>
                </a:solidFill>
                <a:latin typeface="Alata"/>
                <a:ea typeface="Alata"/>
                <a:cs typeface="Alata"/>
                <a:sym typeface="Alata"/>
              </a:rPr>
              <a:t>Goals and Challenges</a:t>
            </a:r>
            <a:endParaRPr>
              <a:solidFill>
                <a:srgbClr val="391463"/>
              </a:solidFill>
            </a:endParaRPr>
          </a:p>
        </p:txBody>
      </p:sp>
      <p:sp>
        <p:nvSpPr>
          <p:cNvPr id="550" name="Google Shape;550;p14"/>
          <p:cNvSpPr txBox="1"/>
          <p:nvPr/>
        </p:nvSpPr>
        <p:spPr>
          <a:xfrm>
            <a:off x="6116871" y="1555325"/>
            <a:ext cx="2821571" cy="787500"/>
          </a:xfrm>
          <a:prstGeom prst="rect">
            <a:avLst/>
          </a:prstGeom>
          <a:noFill/>
          <a:ln>
            <a:noFill/>
          </a:ln>
        </p:spPr>
        <p:txBody>
          <a:bodyPr spcFirstLastPara="1" wrap="square" lIns="91425" tIns="91425" rIns="91425" bIns="91425" anchor="t" anchorCtr="0">
            <a:noAutofit/>
          </a:bodyPr>
          <a:lstStyle/>
          <a:p>
            <a:pPr marL="285750" marR="0" lvl="0" indent="-285750" algn="ctr" rtl="0">
              <a:lnSpc>
                <a:spcPct val="100000"/>
              </a:lnSpc>
              <a:spcBef>
                <a:spcPts val="0"/>
              </a:spcBef>
              <a:spcAft>
                <a:spcPts val="0"/>
              </a:spcAft>
              <a:buClr>
                <a:srgbClr val="000000"/>
              </a:buClr>
              <a:buSzPts val="1400"/>
              <a:buFont typeface="Arial"/>
              <a:buChar char="•"/>
            </a:pPr>
            <a:r>
              <a:rPr lang="en-US" sz="1400" b="0" i="0" u="none" strike="noStrike" cap="none">
                <a:solidFill>
                  <a:srgbClr val="7F7F7F"/>
                </a:solidFill>
                <a:latin typeface="Alata"/>
                <a:ea typeface="Alata"/>
                <a:cs typeface="Alata"/>
                <a:sym typeface="Alata"/>
              </a:rPr>
              <a:t>Wants to stay updated with the latest medical advancements.</a:t>
            </a:r>
            <a:endParaRPr/>
          </a:p>
          <a:p>
            <a:pPr marL="285750" marR="0" lvl="0" indent="-285750" algn="ctr" rtl="0">
              <a:lnSpc>
                <a:spcPct val="100000"/>
              </a:lnSpc>
              <a:spcBef>
                <a:spcPts val="0"/>
              </a:spcBef>
              <a:spcAft>
                <a:spcPts val="0"/>
              </a:spcAft>
              <a:buClr>
                <a:srgbClr val="000000"/>
              </a:buClr>
              <a:buSzPts val="1400"/>
              <a:buFont typeface="Arial"/>
              <a:buChar char="•"/>
            </a:pPr>
            <a:r>
              <a:rPr lang="en-US" sz="1400" b="0" i="0" u="none" strike="noStrike" cap="none">
                <a:solidFill>
                  <a:srgbClr val="7F7F7F"/>
                </a:solidFill>
                <a:latin typeface="Alata"/>
                <a:ea typeface="Alata"/>
                <a:cs typeface="Alata"/>
                <a:sym typeface="Alata"/>
              </a:rPr>
              <a:t>Desires to advance her career</a:t>
            </a:r>
            <a:endParaRPr/>
          </a:p>
        </p:txBody>
      </p:sp>
      <p:sp>
        <p:nvSpPr>
          <p:cNvPr id="551" name="Google Shape;551;p14"/>
          <p:cNvSpPr txBox="1"/>
          <p:nvPr/>
        </p:nvSpPr>
        <p:spPr>
          <a:xfrm>
            <a:off x="489321" y="1036878"/>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Behavior</a:t>
            </a:r>
            <a:endParaRPr b="1">
              <a:solidFill>
                <a:srgbClr val="391463"/>
              </a:solidFill>
            </a:endParaRPr>
          </a:p>
        </p:txBody>
      </p:sp>
      <p:sp>
        <p:nvSpPr>
          <p:cNvPr id="552" name="Google Shape;552;p14"/>
          <p:cNvSpPr txBox="1"/>
          <p:nvPr/>
        </p:nvSpPr>
        <p:spPr>
          <a:xfrm>
            <a:off x="38795" y="1533654"/>
            <a:ext cx="2771659" cy="78750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chemeClr val="dk2"/>
                </a:solidFill>
                <a:latin typeface="Montserrat"/>
                <a:ea typeface="Montserrat"/>
                <a:cs typeface="Montserrat"/>
                <a:sym typeface="Montserrat"/>
              </a:rPr>
              <a:t>Values convenience and flexibility in learning.</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chemeClr val="dk2"/>
                </a:solidFill>
                <a:latin typeface="Montserrat"/>
                <a:ea typeface="Montserrat"/>
                <a:cs typeface="Montserrat"/>
                <a:sym typeface="Montserrat"/>
              </a:rPr>
              <a:t>Prefers practical and applicable knowledge.</a:t>
            </a:r>
            <a:endParaRPr/>
          </a:p>
          <a:p>
            <a:pPr marL="0" marR="0" lvl="0" indent="0" algn="l" rtl="0">
              <a:lnSpc>
                <a:spcPct val="100000"/>
              </a:lnSpc>
              <a:spcBef>
                <a:spcPts val="0"/>
              </a:spcBef>
              <a:spcAft>
                <a:spcPts val="0"/>
              </a:spcAft>
              <a:buNone/>
            </a:pPr>
            <a:endParaRPr sz="1400" b="0" i="0" u="none" strike="noStrike" cap="none">
              <a:solidFill>
                <a:schemeClr val="dk2"/>
              </a:solidFill>
              <a:latin typeface="Montserrat"/>
              <a:ea typeface="Montserrat"/>
              <a:cs typeface="Montserrat"/>
              <a:sym typeface="Montserrat"/>
            </a:endParaRPr>
          </a:p>
        </p:txBody>
      </p:sp>
      <p:sp>
        <p:nvSpPr>
          <p:cNvPr id="553" name="Google Shape;553;p14"/>
          <p:cNvSpPr txBox="1"/>
          <p:nvPr/>
        </p:nvSpPr>
        <p:spPr>
          <a:xfrm>
            <a:off x="654349" y="2854304"/>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391463"/>
                </a:solidFill>
                <a:latin typeface="Alata"/>
                <a:ea typeface="Alata"/>
                <a:cs typeface="Alata"/>
                <a:sym typeface="Alata"/>
              </a:rPr>
              <a:t>Motivations</a:t>
            </a:r>
            <a:endParaRPr>
              <a:solidFill>
                <a:srgbClr val="391463"/>
              </a:solidFill>
            </a:endParaRPr>
          </a:p>
        </p:txBody>
      </p:sp>
      <p:sp>
        <p:nvSpPr>
          <p:cNvPr id="554" name="Google Shape;554;p14"/>
          <p:cNvSpPr txBox="1"/>
          <p:nvPr/>
        </p:nvSpPr>
        <p:spPr>
          <a:xfrm>
            <a:off x="301794" y="3680873"/>
            <a:ext cx="2793037"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55" name="Google Shape;555;p14"/>
          <p:cNvSpPr txBox="1"/>
          <p:nvPr/>
        </p:nvSpPr>
        <p:spPr>
          <a:xfrm>
            <a:off x="6770449" y="2854304"/>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800" b="0" i="0" u="none" strike="noStrike" cap="none">
                <a:solidFill>
                  <a:srgbClr val="391463"/>
                </a:solidFill>
                <a:latin typeface="Alata"/>
                <a:ea typeface="Alata"/>
                <a:cs typeface="Alata"/>
                <a:sym typeface="Alata"/>
              </a:rPr>
              <a:t>Pain Points</a:t>
            </a:r>
            <a:endParaRPr>
              <a:solidFill>
                <a:srgbClr val="391463"/>
              </a:solidFill>
            </a:endParaRPr>
          </a:p>
          <a:p>
            <a:pPr marL="0" marR="0" lvl="0" indent="0" algn="l" rtl="0">
              <a:lnSpc>
                <a:spcPct val="100000"/>
              </a:lnSpc>
              <a:spcBef>
                <a:spcPts val="0"/>
              </a:spcBef>
              <a:spcAft>
                <a:spcPts val="0"/>
              </a:spcAft>
              <a:buNone/>
            </a:pPr>
            <a:endParaRPr sz="1800" b="0" i="0" u="none" strike="noStrike" cap="none">
              <a:solidFill>
                <a:schemeClr val="dk1"/>
              </a:solidFill>
              <a:latin typeface="Alata"/>
              <a:ea typeface="Alata"/>
              <a:cs typeface="Alata"/>
              <a:sym typeface="Alata"/>
            </a:endParaRPr>
          </a:p>
        </p:txBody>
      </p:sp>
      <p:sp>
        <p:nvSpPr>
          <p:cNvPr id="556" name="Google Shape;556;p14"/>
          <p:cNvSpPr txBox="1"/>
          <p:nvPr/>
        </p:nvSpPr>
        <p:spPr>
          <a:xfrm>
            <a:off x="2404832" y="4356000"/>
            <a:ext cx="15993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Montserrat"/>
              <a:ea typeface="Montserrat"/>
              <a:cs typeface="Montserrat"/>
              <a:sym typeface="Montserrat"/>
            </a:endParaRPr>
          </a:p>
        </p:txBody>
      </p:sp>
      <p:cxnSp>
        <p:nvCxnSpPr>
          <p:cNvPr id="557" name="Google Shape;557;p14"/>
          <p:cNvCxnSpPr/>
          <p:nvPr/>
        </p:nvCxnSpPr>
        <p:spPr>
          <a:xfrm>
            <a:off x="1788641" y="1457594"/>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58" name="Google Shape;558;p14"/>
          <p:cNvCxnSpPr>
            <a:stCxn id="553" idx="3"/>
          </p:cNvCxnSpPr>
          <p:nvPr/>
        </p:nvCxnSpPr>
        <p:spPr>
          <a:xfrm>
            <a:off x="2253649" y="3040004"/>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59" name="Google Shape;559;p14"/>
          <p:cNvCxnSpPr>
            <a:stCxn id="555" idx="1"/>
          </p:cNvCxnSpPr>
          <p:nvPr/>
        </p:nvCxnSpPr>
        <p:spPr>
          <a:xfrm flipH="1">
            <a:off x="4840549" y="3040004"/>
            <a:ext cx="1929900" cy="3678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60" name="Google Shape;560;p14"/>
          <p:cNvCxnSpPr/>
          <p:nvPr/>
        </p:nvCxnSpPr>
        <p:spPr>
          <a:xfrm rot="10800000">
            <a:off x="4272686" y="1456595"/>
            <a:ext cx="2326500" cy="3708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61" name="Google Shape;561;p14"/>
          <p:cNvSpPr txBox="1"/>
          <p:nvPr/>
        </p:nvSpPr>
        <p:spPr>
          <a:xfrm>
            <a:off x="114220" y="848397"/>
            <a:ext cx="1847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62" name="Google Shape;562;p14"/>
          <p:cNvSpPr txBox="1"/>
          <p:nvPr/>
        </p:nvSpPr>
        <p:spPr>
          <a:xfrm>
            <a:off x="3210735" y="3497450"/>
            <a:ext cx="2456038"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Dr Sara Ahmed </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30 years old</a:t>
            </a:r>
            <a:endParaRPr/>
          </a:p>
        </p:txBody>
      </p:sp>
      <p:sp>
        <p:nvSpPr>
          <p:cNvPr id="563" name="Google Shape;563;p14"/>
          <p:cNvSpPr txBox="1"/>
          <p:nvPr/>
        </p:nvSpPr>
        <p:spPr>
          <a:xfrm>
            <a:off x="-76119" y="3417484"/>
            <a:ext cx="4775578" cy="1491000"/>
          </a:xfrm>
          <a:prstGeom prst="rect">
            <a:avLst/>
          </a:prstGeom>
          <a:noFill/>
          <a:ln>
            <a:noFill/>
          </a:ln>
        </p:spPr>
        <p:txBody>
          <a:bodyPr spcFirstLastPara="1" wrap="square" lIns="91425" tIns="91425" rIns="91425" bIns="91425" anchor="t" anchorCtr="0">
            <a:noAutofit/>
          </a:bodyPr>
          <a:lstStyle/>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Career advancement</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Career Shift in another specialization.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Improved patient care.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professional growth.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Earning potential.</a:t>
            </a:r>
            <a:endParaRPr sz="1400" b="0" i="0" u="none" strike="noStrike" cap="none">
              <a:solidFill>
                <a:schemeClr val="dk2"/>
              </a:solidFill>
              <a:latin typeface="Montserrat"/>
              <a:ea typeface="Montserrat"/>
              <a:cs typeface="Montserrat"/>
              <a:sym typeface="Montserrat"/>
            </a:endParaRPr>
          </a:p>
        </p:txBody>
      </p:sp>
      <p:sp>
        <p:nvSpPr>
          <p:cNvPr id="564" name="Google Shape;564;p14"/>
          <p:cNvSpPr txBox="1"/>
          <p:nvPr/>
        </p:nvSpPr>
        <p:spPr>
          <a:xfrm>
            <a:off x="2326072" y="226067"/>
            <a:ext cx="403013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391463"/>
                </a:solidFill>
                <a:latin typeface="Arial"/>
                <a:ea typeface="Arial"/>
                <a:cs typeface="Arial"/>
                <a:sym typeface="Arial"/>
              </a:rPr>
              <a:t>Buyer persona</a:t>
            </a:r>
            <a:endParaRPr>
              <a:solidFill>
                <a:srgbClr val="391463"/>
              </a:solidFill>
            </a:endParaRPr>
          </a:p>
        </p:txBody>
      </p:sp>
      <p:pic>
        <p:nvPicPr>
          <p:cNvPr id="565" name="Google Shape;565;p14"/>
          <p:cNvPicPr preferRelativeResize="0"/>
          <p:nvPr/>
        </p:nvPicPr>
        <p:blipFill rotWithShape="1">
          <a:blip r:embed="rId3">
            <a:alphaModFix/>
          </a:blip>
          <a:srcRect l="25328" r="29834"/>
          <a:stretch/>
        </p:blipFill>
        <p:spPr>
          <a:xfrm>
            <a:off x="3564712" y="1346275"/>
            <a:ext cx="1426950" cy="21228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g30600eacaa0_0_549"/>
          <p:cNvSpPr txBox="1"/>
          <p:nvPr/>
        </p:nvSpPr>
        <p:spPr>
          <a:xfrm>
            <a:off x="114220" y="848397"/>
            <a:ext cx="1848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71" name="Google Shape;571;g30600eacaa0_0_549"/>
          <p:cNvSpPr txBox="1"/>
          <p:nvPr/>
        </p:nvSpPr>
        <p:spPr>
          <a:xfrm>
            <a:off x="2326072" y="226067"/>
            <a:ext cx="4030200" cy="338700"/>
          </a:xfrm>
          <a:prstGeom prst="rect">
            <a:avLst/>
          </a:prstGeom>
          <a:noFill/>
          <a:ln>
            <a:noFill/>
          </a:ln>
        </p:spPr>
        <p:txBody>
          <a:bodyPr spcFirstLastPara="1" wrap="square" lIns="91425" tIns="45700" rIns="91425" bIns="45700" anchor="t" anchorCtr="0">
            <a:spAutoFit/>
          </a:bodyPr>
          <a:lstStyle/>
          <a:p>
            <a:pPr marL="0" lvl="0" indent="0" algn="ctr" rtl="0">
              <a:spcBef>
                <a:spcPts val="0"/>
              </a:spcBef>
              <a:spcAft>
                <a:spcPts val="0"/>
              </a:spcAft>
              <a:buNone/>
            </a:pPr>
            <a:r>
              <a:rPr lang="en-US" sz="1600" b="1"/>
              <a:t>Unique Selling Proposition </a:t>
            </a:r>
            <a:endParaRPr/>
          </a:p>
        </p:txBody>
      </p:sp>
      <p:sp>
        <p:nvSpPr>
          <p:cNvPr id="572" name="Google Shape;572;g30600eacaa0_0_549"/>
          <p:cNvSpPr txBox="1"/>
          <p:nvPr/>
        </p:nvSpPr>
        <p:spPr>
          <a:xfrm>
            <a:off x="0" y="376800"/>
            <a:ext cx="6180000" cy="43899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1600" b="1">
                <a:solidFill>
                  <a:srgbClr val="391463"/>
                </a:solidFill>
              </a:rPr>
              <a:t>Unique Selling Proposition (USP): </a:t>
            </a:r>
            <a:endParaRPr sz="1600" b="1">
              <a:solidFill>
                <a:srgbClr val="391463"/>
              </a:solidFill>
            </a:endParaRPr>
          </a:p>
          <a:p>
            <a:pPr marL="0" lvl="0" indent="0" algn="l" rtl="0">
              <a:lnSpc>
                <a:spcPct val="150000"/>
              </a:lnSpc>
              <a:spcBef>
                <a:spcPts val="0"/>
              </a:spcBef>
              <a:spcAft>
                <a:spcPts val="0"/>
              </a:spcAft>
              <a:buNone/>
            </a:pPr>
            <a:r>
              <a:rPr lang="en-US" sz="1600"/>
              <a:t>Our online e-learning platform offers a comprehensive and engaging learning experience tailored to Egyptian healthcare professionals, featuring expert-led courses, interactive learning tools, flexible learning options, and strong community support, all designed to advance your career and stay up-to-date with the latest healthcare trends.</a:t>
            </a:r>
            <a:endParaRPr sz="1900"/>
          </a:p>
        </p:txBody>
      </p:sp>
      <p:pic>
        <p:nvPicPr>
          <p:cNvPr id="573" name="Google Shape;573;g30600eacaa0_0_549"/>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574" name="Google Shape;574;g30600eacaa0_0_549"/>
          <p:cNvPicPr preferRelativeResize="0"/>
          <p:nvPr/>
        </p:nvPicPr>
        <p:blipFill>
          <a:blip r:embed="rId4">
            <a:alphaModFix/>
          </a:blip>
          <a:stretch>
            <a:fillRect/>
          </a:stretch>
        </p:blipFill>
        <p:spPr>
          <a:xfrm>
            <a:off x="5855925" y="638775"/>
            <a:ext cx="3432375" cy="3432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grpSp>
        <p:nvGrpSpPr>
          <p:cNvPr id="579" name="Google Shape;579;p15"/>
          <p:cNvGrpSpPr/>
          <p:nvPr/>
        </p:nvGrpSpPr>
        <p:grpSpPr>
          <a:xfrm>
            <a:off x="1820484" y="313884"/>
            <a:ext cx="5503027" cy="4515734"/>
            <a:chOff x="1820484" y="313884"/>
            <a:chExt cx="5503027" cy="4515734"/>
          </a:xfrm>
        </p:grpSpPr>
        <p:grpSp>
          <p:nvGrpSpPr>
            <p:cNvPr id="580" name="Google Shape;580;p15"/>
            <p:cNvGrpSpPr/>
            <p:nvPr/>
          </p:nvGrpSpPr>
          <p:grpSpPr>
            <a:xfrm flipH="1">
              <a:off x="2280524" y="313884"/>
              <a:ext cx="5042987" cy="3878528"/>
              <a:chOff x="2362200" y="890550"/>
              <a:chExt cx="4371900" cy="3362400"/>
            </a:xfrm>
          </p:grpSpPr>
          <p:sp>
            <p:nvSpPr>
              <p:cNvPr id="581" name="Google Shape;581;p15"/>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6" name="Google Shape;586;p15"/>
            <p:cNvGrpSpPr/>
            <p:nvPr/>
          </p:nvGrpSpPr>
          <p:grpSpPr>
            <a:xfrm flipH="1">
              <a:off x="2062182" y="632487"/>
              <a:ext cx="5042987" cy="3878528"/>
              <a:chOff x="2362200" y="890550"/>
              <a:chExt cx="4371900" cy="3362400"/>
            </a:xfrm>
          </p:grpSpPr>
          <p:sp>
            <p:nvSpPr>
              <p:cNvPr id="587" name="Google Shape;587;p15"/>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 name="Google Shape;592;p15"/>
            <p:cNvGrpSpPr/>
            <p:nvPr/>
          </p:nvGrpSpPr>
          <p:grpSpPr>
            <a:xfrm flipH="1">
              <a:off x="1820484" y="951090"/>
              <a:ext cx="5042987" cy="3878528"/>
              <a:chOff x="2362200" y="890550"/>
              <a:chExt cx="4371900" cy="3362400"/>
            </a:xfrm>
          </p:grpSpPr>
          <p:sp>
            <p:nvSpPr>
              <p:cNvPr id="593" name="Google Shape;593;p15"/>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98" name="Google Shape;598;p15"/>
          <p:cNvSpPr txBox="1">
            <a:spLocks noGrp="1"/>
          </p:cNvSpPr>
          <p:nvPr>
            <p:ph type="title"/>
          </p:nvPr>
        </p:nvSpPr>
        <p:spPr>
          <a:xfrm>
            <a:off x="2321475" y="2020138"/>
            <a:ext cx="4041000" cy="17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800"/>
              <a:buFont typeface="Arial"/>
              <a:buNone/>
            </a:pPr>
            <a:r>
              <a:rPr lang="en-US" sz="3600" b="1">
                <a:solidFill>
                  <a:srgbClr val="391463"/>
                </a:solidFill>
              </a:rPr>
              <a:t>Tactics</a:t>
            </a:r>
            <a:endParaRPr sz="3600">
              <a:solidFill>
                <a:srgbClr val="39146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grpSp>
        <p:nvGrpSpPr>
          <p:cNvPr id="603" name="Google Shape;603;p17"/>
          <p:cNvGrpSpPr/>
          <p:nvPr/>
        </p:nvGrpSpPr>
        <p:grpSpPr>
          <a:xfrm>
            <a:off x="417688" y="169332"/>
            <a:ext cx="7653161" cy="4211139"/>
            <a:chOff x="1465050" y="946225"/>
            <a:chExt cx="6213900" cy="3359100"/>
          </a:xfrm>
        </p:grpSpPr>
        <p:sp>
          <p:nvSpPr>
            <p:cNvPr id="604" name="Google Shape;604;p17"/>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9" name="Google Shape;609;p17"/>
          <p:cNvGrpSpPr/>
          <p:nvPr/>
        </p:nvGrpSpPr>
        <p:grpSpPr>
          <a:xfrm>
            <a:off x="589138" y="457007"/>
            <a:ext cx="7653161" cy="4211139"/>
            <a:chOff x="1465050" y="946225"/>
            <a:chExt cx="6213900" cy="3359100"/>
          </a:xfrm>
        </p:grpSpPr>
        <p:sp>
          <p:nvSpPr>
            <p:cNvPr id="610" name="Google Shape;610;p17"/>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5" name="Google Shape;615;p17"/>
          <p:cNvGrpSpPr/>
          <p:nvPr/>
        </p:nvGrpSpPr>
        <p:grpSpPr>
          <a:xfrm>
            <a:off x="779609" y="744728"/>
            <a:ext cx="7653039" cy="4211304"/>
            <a:chOff x="1465050" y="946225"/>
            <a:chExt cx="6213900" cy="3359100"/>
          </a:xfrm>
        </p:grpSpPr>
        <p:sp>
          <p:nvSpPr>
            <p:cNvPr id="616" name="Google Shape;616;p17"/>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1" name="Google Shape;621;p17"/>
          <p:cNvSpPr txBox="1">
            <a:spLocks noGrp="1"/>
          </p:cNvSpPr>
          <p:nvPr>
            <p:ph type="title"/>
          </p:nvPr>
        </p:nvSpPr>
        <p:spPr>
          <a:xfrm>
            <a:off x="301024" y="744731"/>
            <a:ext cx="3789900" cy="1064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1.</a:t>
            </a:r>
            <a:r>
              <a:rPr lang="en-US" sz="2900" b="1">
                <a:solidFill>
                  <a:srgbClr val="391463"/>
                </a:solidFill>
              </a:rPr>
              <a:t>Product</a:t>
            </a:r>
            <a:endParaRPr sz="2900" b="1">
              <a:solidFill>
                <a:srgbClr val="391463"/>
              </a:solidFill>
            </a:endParaRPr>
          </a:p>
        </p:txBody>
      </p:sp>
      <p:sp>
        <p:nvSpPr>
          <p:cNvPr id="622" name="Google Shape;622;p17"/>
          <p:cNvSpPr txBox="1">
            <a:spLocks noGrp="1"/>
          </p:cNvSpPr>
          <p:nvPr>
            <p:ph type="title"/>
          </p:nvPr>
        </p:nvSpPr>
        <p:spPr>
          <a:xfrm>
            <a:off x="3493050" y="1065053"/>
            <a:ext cx="2157900" cy="538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7Ps</a:t>
            </a:r>
            <a:endParaRPr b="1">
              <a:solidFill>
                <a:srgbClr val="391463"/>
              </a:solidFill>
            </a:endParaRPr>
          </a:p>
        </p:txBody>
      </p:sp>
      <p:pic>
        <p:nvPicPr>
          <p:cNvPr id="623" name="Google Shape;623;p17"/>
          <p:cNvPicPr preferRelativeResize="0"/>
          <p:nvPr/>
        </p:nvPicPr>
        <p:blipFill rotWithShape="1">
          <a:blip r:embed="rId3">
            <a:alphaModFix/>
          </a:blip>
          <a:srcRect t="18251" r="3241" b="15232"/>
          <a:stretch/>
        </p:blipFill>
        <p:spPr>
          <a:xfrm>
            <a:off x="5223125" y="2818550"/>
            <a:ext cx="3019023" cy="1908100"/>
          </a:xfrm>
          <a:prstGeom prst="rect">
            <a:avLst/>
          </a:prstGeom>
          <a:noFill/>
          <a:ln>
            <a:noFill/>
          </a:ln>
        </p:spPr>
      </p:pic>
      <p:sp>
        <p:nvSpPr>
          <p:cNvPr id="624" name="Google Shape;624;p17"/>
          <p:cNvSpPr txBox="1">
            <a:spLocks noGrp="1"/>
          </p:cNvSpPr>
          <p:nvPr>
            <p:ph type="subTitle" idx="1"/>
          </p:nvPr>
        </p:nvSpPr>
        <p:spPr>
          <a:xfrm>
            <a:off x="1175925" y="1741350"/>
            <a:ext cx="5757300" cy="3142200"/>
          </a:xfrm>
          <a:prstGeom prst="rect">
            <a:avLst/>
          </a:prstGeom>
          <a:noFill/>
          <a:ln>
            <a:noFill/>
          </a:ln>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SzPts val="1400"/>
              <a:buFont typeface="Arial"/>
              <a:buChar char="•"/>
            </a:pPr>
            <a:r>
              <a:rPr lang="en-US"/>
              <a:t>Online Courses for medical professions on E-platform.</a:t>
            </a:r>
            <a:endParaRPr/>
          </a:p>
          <a:p>
            <a:pPr marL="285750" lvl="0" indent="-285750" algn="l" rtl="0">
              <a:lnSpc>
                <a:spcPct val="200000"/>
              </a:lnSpc>
              <a:spcBef>
                <a:spcPts val="0"/>
              </a:spcBef>
              <a:spcAft>
                <a:spcPts val="0"/>
              </a:spcAft>
              <a:buSzPts val="1400"/>
              <a:buFont typeface="Arial"/>
              <a:buChar char="•"/>
            </a:pPr>
            <a:r>
              <a:rPr lang="en-US"/>
              <a:t>Accessible on desktop browsers, IOS, Android applications. for more accessibility.</a:t>
            </a:r>
            <a:endParaRPr/>
          </a:p>
          <a:p>
            <a:pPr marL="285750" lvl="0" indent="-285750" algn="l" rtl="0">
              <a:lnSpc>
                <a:spcPct val="200000"/>
              </a:lnSpc>
              <a:spcBef>
                <a:spcPts val="0"/>
              </a:spcBef>
              <a:spcAft>
                <a:spcPts val="0"/>
              </a:spcAft>
              <a:buSzPts val="1400"/>
              <a:buFont typeface="Arial"/>
              <a:buChar char="•"/>
            </a:pPr>
            <a:r>
              <a:rPr lang="en-US"/>
              <a:t>3 different bundles.</a:t>
            </a:r>
            <a:endParaRPr/>
          </a:p>
          <a:p>
            <a:pPr marL="285750" lvl="0" indent="-285750" algn="l" rtl="0">
              <a:lnSpc>
                <a:spcPct val="200000"/>
              </a:lnSpc>
              <a:spcBef>
                <a:spcPts val="0"/>
              </a:spcBef>
              <a:spcAft>
                <a:spcPts val="0"/>
              </a:spcAft>
              <a:buSzPts val="1400"/>
              <a:buFont typeface="Arial"/>
              <a:buChar char="•"/>
            </a:pPr>
            <a:r>
              <a:rPr lang="en-US"/>
              <a:t>25 hours / course on 6 weeks.</a:t>
            </a:r>
            <a:endParaRPr/>
          </a:p>
          <a:p>
            <a:pPr marL="285750" lvl="0" indent="-285750" algn="l" rtl="0">
              <a:lnSpc>
                <a:spcPct val="200000"/>
              </a:lnSpc>
              <a:spcBef>
                <a:spcPts val="0"/>
              </a:spcBef>
              <a:spcAft>
                <a:spcPts val="0"/>
              </a:spcAft>
              <a:buSzPts val="1400"/>
              <a:buFont typeface="Arial"/>
              <a:buChar char="•"/>
            </a:pPr>
            <a:r>
              <a:rPr lang="en-US"/>
              <a:t>5 hours interactive session.</a:t>
            </a:r>
            <a:endParaRPr/>
          </a:p>
          <a:p>
            <a:pPr marL="285750" lvl="0" indent="-285750" algn="l" rtl="0">
              <a:lnSpc>
                <a:spcPct val="200000"/>
              </a:lnSpc>
              <a:spcBef>
                <a:spcPts val="0"/>
              </a:spcBef>
              <a:spcAft>
                <a:spcPts val="0"/>
              </a:spcAft>
              <a:buSzPts val="1400"/>
              <a:buFont typeface="Arial"/>
              <a:buChar char="•"/>
            </a:pPr>
            <a:r>
              <a:rPr lang="en-US"/>
              <a:t>5 hours of practical session(optional)</a:t>
            </a:r>
            <a:endParaRPr/>
          </a:p>
          <a:p>
            <a:pPr marL="285750" lvl="0" indent="-196850" algn="l" rtl="0">
              <a:lnSpc>
                <a:spcPct val="200000"/>
              </a:lnSpc>
              <a:spcBef>
                <a:spcPts val="0"/>
              </a:spcBef>
              <a:spcAft>
                <a:spcPts val="0"/>
              </a:spcAft>
              <a:buSzPts val="1400"/>
              <a:buFont typeface="Arial"/>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18"/>
          <p:cNvSpPr txBox="1">
            <a:spLocks noGrp="1"/>
          </p:cNvSpPr>
          <p:nvPr>
            <p:ph type="title"/>
          </p:nvPr>
        </p:nvSpPr>
        <p:spPr>
          <a:xfrm>
            <a:off x="188169" y="674236"/>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b="1">
                <a:solidFill>
                  <a:srgbClr val="391463"/>
                </a:solidFill>
              </a:rPr>
              <a:t>2.</a:t>
            </a:r>
            <a:r>
              <a:rPr lang="en-US" sz="2900" b="1">
                <a:solidFill>
                  <a:srgbClr val="391463"/>
                </a:solidFill>
              </a:rPr>
              <a:t>Price</a:t>
            </a:r>
            <a:endParaRPr sz="2900" b="1">
              <a:solidFill>
                <a:srgbClr val="391463"/>
              </a:solidFill>
            </a:endParaRPr>
          </a:p>
        </p:txBody>
      </p:sp>
      <p:sp>
        <p:nvSpPr>
          <p:cNvPr id="630" name="Google Shape;630;p18"/>
          <p:cNvSpPr txBox="1">
            <a:spLocks noGrp="1"/>
          </p:cNvSpPr>
          <p:nvPr>
            <p:ph type="subTitle" idx="1"/>
          </p:nvPr>
        </p:nvSpPr>
        <p:spPr>
          <a:xfrm>
            <a:off x="328845" y="1417428"/>
            <a:ext cx="7935923" cy="2946328"/>
          </a:xfrm>
          <a:prstGeom prst="rect">
            <a:avLst/>
          </a:prstGeom>
          <a:noFill/>
          <a:ln>
            <a:noFill/>
          </a:ln>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400"/>
              <a:buNone/>
            </a:pPr>
            <a:r>
              <a:rPr lang="en-US" sz="1600" b="1">
                <a:solidFill>
                  <a:srgbClr val="22A9A2"/>
                </a:solidFill>
              </a:rPr>
              <a:t>1-Target Audience Affordability</a:t>
            </a:r>
            <a:r>
              <a:rPr lang="en-US" sz="1600">
                <a:solidFill>
                  <a:srgbClr val="22A9A2"/>
                </a:solidFill>
              </a:rPr>
              <a:t>:</a:t>
            </a:r>
            <a:endParaRPr>
              <a:solidFill>
                <a:srgbClr val="22A9A2"/>
              </a:solidFill>
            </a:endParaRPr>
          </a:p>
          <a:p>
            <a:pPr marL="185737" lvl="0" indent="-39687" algn="l" rtl="0">
              <a:lnSpc>
                <a:spcPct val="200000"/>
              </a:lnSpc>
              <a:spcBef>
                <a:spcPts val="0"/>
              </a:spcBef>
              <a:spcAft>
                <a:spcPts val="0"/>
              </a:spcAft>
              <a:buSzPts val="1400"/>
              <a:buNone/>
            </a:pPr>
            <a:r>
              <a:rPr lang="en-US"/>
              <a:t>Our audience  medical students, healthcare professionals, and individuals seeking continuing medical education. The Average income levels $100-$200.</a:t>
            </a:r>
            <a:endParaRPr/>
          </a:p>
          <a:p>
            <a:pPr marL="457200" lvl="0" indent="-311150" algn="l" rtl="0">
              <a:lnSpc>
                <a:spcPct val="200000"/>
              </a:lnSpc>
              <a:spcBef>
                <a:spcPts val="0"/>
              </a:spcBef>
              <a:spcAft>
                <a:spcPts val="0"/>
              </a:spcAft>
              <a:buSzPts val="1400"/>
              <a:buNone/>
            </a:pPr>
            <a:r>
              <a:rPr lang="en-US" sz="1600"/>
              <a:t> </a:t>
            </a:r>
            <a:r>
              <a:rPr lang="en-US" sz="1600" b="1">
                <a:solidFill>
                  <a:srgbClr val="22A9A2"/>
                </a:solidFill>
              </a:rPr>
              <a:t>2-Pricing Models</a:t>
            </a:r>
            <a:r>
              <a:rPr lang="en-US" sz="1600">
                <a:solidFill>
                  <a:srgbClr val="22A9A2"/>
                </a:solidFill>
              </a:rPr>
              <a:t>:</a:t>
            </a:r>
            <a:r>
              <a:rPr lang="en-US" sz="1600"/>
              <a:t> </a:t>
            </a:r>
            <a:r>
              <a:rPr lang="en-US"/>
              <a:t>one-time course purchases.</a:t>
            </a:r>
            <a:endParaRPr/>
          </a:p>
          <a:p>
            <a:pPr marL="457200" lvl="0" indent="-311150" algn="l" rtl="0">
              <a:lnSpc>
                <a:spcPct val="200000"/>
              </a:lnSpc>
              <a:spcBef>
                <a:spcPts val="0"/>
              </a:spcBef>
              <a:spcAft>
                <a:spcPts val="0"/>
              </a:spcAft>
              <a:buSzPts val="1400"/>
              <a:buNone/>
            </a:pPr>
            <a:r>
              <a:rPr lang="en-US" sz="1600" b="1">
                <a:solidFill>
                  <a:srgbClr val="136F64"/>
                </a:solidFill>
              </a:rPr>
              <a:t>My average price will range from $30- $ 150.</a:t>
            </a:r>
            <a:endParaRPr>
              <a:solidFill>
                <a:srgbClr val="136F64"/>
              </a:solidFill>
            </a:endParaRPr>
          </a:p>
          <a:p>
            <a:pPr marL="457200" lvl="0" indent="-311150" algn="l" rtl="0">
              <a:lnSpc>
                <a:spcPct val="100000"/>
              </a:lnSpc>
              <a:spcBef>
                <a:spcPts val="0"/>
              </a:spcBef>
              <a:spcAft>
                <a:spcPts val="0"/>
              </a:spcAft>
              <a:buSzPts val="1400"/>
              <a:buNone/>
            </a:pPr>
            <a:endParaRPr/>
          </a:p>
          <a:p>
            <a:pPr marL="457200" lvl="0" indent="-311150" algn="l" rtl="0">
              <a:lnSpc>
                <a:spcPct val="100000"/>
              </a:lnSpc>
              <a:spcBef>
                <a:spcPts val="0"/>
              </a:spcBef>
              <a:spcAft>
                <a:spcPts val="0"/>
              </a:spcAft>
              <a:buSzPts val="1400"/>
              <a:buNone/>
            </a:pPr>
            <a:endParaRPr/>
          </a:p>
        </p:txBody>
      </p:sp>
      <p:pic>
        <p:nvPicPr>
          <p:cNvPr id="631" name="Google Shape;631;p1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19"/>
          <p:cNvSpPr txBox="1">
            <a:spLocks noGrp="1"/>
          </p:cNvSpPr>
          <p:nvPr>
            <p:ph type="title"/>
          </p:nvPr>
        </p:nvSpPr>
        <p:spPr>
          <a:xfrm>
            <a:off x="-160049" y="257825"/>
            <a:ext cx="1892400" cy="742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3.</a:t>
            </a:r>
            <a:r>
              <a:rPr lang="en-US" sz="2900" b="1">
                <a:solidFill>
                  <a:srgbClr val="391463"/>
                </a:solidFill>
              </a:rPr>
              <a:t>Place</a:t>
            </a:r>
            <a:endParaRPr sz="2900" b="1">
              <a:solidFill>
                <a:srgbClr val="391463"/>
              </a:solidFill>
            </a:endParaRPr>
          </a:p>
        </p:txBody>
      </p:sp>
      <p:sp>
        <p:nvSpPr>
          <p:cNvPr id="637" name="Google Shape;637;p19"/>
          <p:cNvSpPr txBox="1">
            <a:spLocks noGrp="1"/>
          </p:cNvSpPr>
          <p:nvPr>
            <p:ph type="subTitle" idx="1"/>
          </p:nvPr>
        </p:nvSpPr>
        <p:spPr>
          <a:xfrm>
            <a:off x="117334" y="934283"/>
            <a:ext cx="4344000" cy="1127400"/>
          </a:xfrm>
          <a:prstGeom prst="rect">
            <a:avLst/>
          </a:prstGeom>
          <a:noFill/>
          <a:ln>
            <a:noFill/>
          </a:ln>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400"/>
              <a:buNone/>
            </a:pPr>
            <a:r>
              <a:rPr lang="en-US" b="1" u="sng">
                <a:solidFill>
                  <a:srgbClr val="22A9A2"/>
                </a:solidFill>
              </a:rPr>
              <a:t>Head-Office:</a:t>
            </a:r>
            <a:endParaRPr>
              <a:solidFill>
                <a:srgbClr val="22A9A2"/>
              </a:solidFill>
            </a:endParaRPr>
          </a:p>
          <a:p>
            <a:pPr marL="457200" lvl="0" indent="-311150" algn="l" rtl="0">
              <a:lnSpc>
                <a:spcPct val="115000"/>
              </a:lnSpc>
              <a:spcBef>
                <a:spcPts val="0"/>
              </a:spcBef>
              <a:spcAft>
                <a:spcPts val="0"/>
              </a:spcAft>
              <a:buSzPts val="1400"/>
              <a:buNone/>
            </a:pPr>
            <a:r>
              <a:rPr lang="en-US"/>
              <a:t>Located at Downtown:</a:t>
            </a:r>
            <a:endParaRPr/>
          </a:p>
          <a:p>
            <a:pPr marL="457200" lvl="0" indent="-311150" algn="l" rtl="0">
              <a:lnSpc>
                <a:spcPct val="115000"/>
              </a:lnSpc>
              <a:spcBef>
                <a:spcPts val="0"/>
              </a:spcBef>
              <a:spcAft>
                <a:spcPts val="0"/>
              </a:spcAft>
              <a:buSzPts val="1400"/>
              <a:buNone/>
            </a:pPr>
            <a:r>
              <a:rPr lang="en-US"/>
              <a:t>Available rooms specialized for recording the sessions. With technical support.</a:t>
            </a:r>
            <a:endParaRPr/>
          </a:p>
          <a:p>
            <a:pPr marL="457200" lvl="0" indent="-311150" algn="l" rtl="0">
              <a:lnSpc>
                <a:spcPct val="115000"/>
              </a:lnSpc>
              <a:spcBef>
                <a:spcPts val="0"/>
              </a:spcBef>
              <a:spcAft>
                <a:spcPts val="0"/>
              </a:spcAft>
              <a:buSzPts val="1400"/>
              <a:buNone/>
            </a:pPr>
            <a:r>
              <a:rPr lang="en-US"/>
              <a:t>3 Lecture rooms with capacity of 50 persons for physical attendance days. </a:t>
            </a:r>
            <a:endParaRPr/>
          </a:p>
        </p:txBody>
      </p:sp>
      <p:grpSp>
        <p:nvGrpSpPr>
          <p:cNvPr id="638" name="Google Shape;638;p19"/>
          <p:cNvGrpSpPr/>
          <p:nvPr/>
        </p:nvGrpSpPr>
        <p:grpSpPr>
          <a:xfrm>
            <a:off x="4641999" y="668064"/>
            <a:ext cx="4343931" cy="2646545"/>
            <a:chOff x="-95261" y="1071651"/>
            <a:chExt cx="4793039" cy="3309836"/>
          </a:xfrm>
        </p:grpSpPr>
        <p:grpSp>
          <p:nvGrpSpPr>
            <p:cNvPr id="639" name="Google Shape;639;p19"/>
            <p:cNvGrpSpPr/>
            <p:nvPr/>
          </p:nvGrpSpPr>
          <p:grpSpPr>
            <a:xfrm>
              <a:off x="-95261" y="1071651"/>
              <a:ext cx="4288333" cy="2717183"/>
              <a:chOff x="4680577" y="38125"/>
              <a:chExt cx="1614462" cy="1022959"/>
            </a:xfrm>
          </p:grpSpPr>
          <p:sp>
            <p:nvSpPr>
              <p:cNvPr id="640" name="Google Shape;640;p19"/>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19"/>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19"/>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19"/>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19"/>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 name="Google Shape;645;p19"/>
            <p:cNvGrpSpPr/>
            <p:nvPr/>
          </p:nvGrpSpPr>
          <p:grpSpPr>
            <a:xfrm>
              <a:off x="155813" y="1503597"/>
              <a:ext cx="4541965" cy="2877890"/>
              <a:chOff x="4680577" y="38125"/>
              <a:chExt cx="1614462" cy="1022959"/>
            </a:xfrm>
          </p:grpSpPr>
          <p:sp>
            <p:nvSpPr>
              <p:cNvPr id="646" name="Google Shape;646;p19"/>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19"/>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19"/>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19"/>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19"/>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1" name="Google Shape;651;p19"/>
            <p:cNvGrpSpPr/>
            <p:nvPr/>
          </p:nvGrpSpPr>
          <p:grpSpPr>
            <a:xfrm>
              <a:off x="563299" y="1779751"/>
              <a:ext cx="3682332" cy="2483563"/>
              <a:chOff x="658549" y="1779751"/>
              <a:chExt cx="3682332" cy="2483563"/>
            </a:xfrm>
          </p:grpSpPr>
          <p:sp>
            <p:nvSpPr>
              <p:cNvPr id="652" name="Google Shape;652;p19"/>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19"/>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19"/>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19"/>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19"/>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19"/>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19"/>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19"/>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19"/>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19"/>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19"/>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19"/>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19"/>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19"/>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9"/>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9"/>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19"/>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19"/>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9"/>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9"/>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9"/>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9"/>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19"/>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9"/>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19"/>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19"/>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19"/>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19"/>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9"/>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9"/>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9"/>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9"/>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19"/>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19"/>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9"/>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9"/>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9"/>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9"/>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19"/>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9"/>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9"/>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9"/>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19"/>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19"/>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9"/>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9"/>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9"/>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9"/>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19"/>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9"/>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19"/>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19"/>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9"/>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9"/>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9"/>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19"/>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19"/>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19"/>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19"/>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19"/>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9"/>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9"/>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19"/>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19"/>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19"/>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19"/>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19"/>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19"/>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19"/>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19"/>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9"/>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9"/>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9"/>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9"/>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9"/>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9"/>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9"/>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9"/>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19"/>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9"/>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9"/>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9"/>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9"/>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19"/>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9"/>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9"/>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9"/>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9"/>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9"/>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19"/>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19"/>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19"/>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19"/>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19"/>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19"/>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19"/>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19"/>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19"/>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19"/>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19"/>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19"/>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19"/>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19"/>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19"/>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9"/>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19"/>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19"/>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19"/>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19"/>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19"/>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19"/>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19"/>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19"/>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19"/>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19"/>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19"/>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19"/>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19"/>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19"/>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19"/>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19"/>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19"/>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9"/>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19"/>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19"/>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9"/>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19"/>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19"/>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19"/>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19"/>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19"/>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19"/>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19"/>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19"/>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786" name="Google Shape;786;p19"/>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787" name="Google Shape;787;p19"/>
          <p:cNvSpPr txBox="1"/>
          <p:nvPr/>
        </p:nvSpPr>
        <p:spPr>
          <a:xfrm>
            <a:off x="73200" y="2867350"/>
            <a:ext cx="8048100" cy="1477500"/>
          </a:xfrm>
          <a:prstGeom prst="rect">
            <a:avLst/>
          </a:prstGeom>
          <a:noFill/>
          <a:ln>
            <a:noFill/>
          </a:ln>
        </p:spPr>
        <p:txBody>
          <a:bodyPr spcFirstLastPara="1" wrap="square" lIns="91425" tIns="91425" rIns="91425" bIns="91425" anchor="t" anchorCtr="0">
            <a:spAutoFit/>
          </a:bodyPr>
          <a:lstStyle/>
          <a:p>
            <a:pPr marL="457200" lvl="0" indent="-311150" algn="l" rtl="0">
              <a:lnSpc>
                <a:spcPct val="200000"/>
              </a:lnSpc>
              <a:spcBef>
                <a:spcPts val="0"/>
              </a:spcBef>
              <a:spcAft>
                <a:spcPts val="0"/>
              </a:spcAft>
              <a:buNone/>
            </a:pPr>
            <a:r>
              <a:rPr lang="en-US" b="1" u="sng" dirty="0">
                <a:solidFill>
                  <a:srgbClr val="22A9A2"/>
                </a:solidFill>
                <a:latin typeface="Montserrat"/>
                <a:ea typeface="Montserrat"/>
                <a:cs typeface="Montserrat"/>
                <a:sym typeface="Montserrat"/>
              </a:rPr>
              <a:t>Website and E-commerce:</a:t>
            </a:r>
            <a:endParaRPr b="1" u="sng" dirty="0">
              <a:solidFill>
                <a:srgbClr val="22A9A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dirty="0">
                <a:solidFill>
                  <a:schemeClr val="dk2"/>
                </a:solidFill>
                <a:latin typeface="Montserrat"/>
                <a:ea typeface="Montserrat"/>
                <a:cs typeface="Montserrat"/>
                <a:sym typeface="Montserrat"/>
              </a:rPr>
              <a:t>Website under the supervision of governmental agency. </a:t>
            </a:r>
            <a:endParaRPr dirty="0">
              <a:solidFill>
                <a:schemeClr val="dk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dirty="0">
                <a:solidFill>
                  <a:schemeClr val="dk2"/>
                </a:solidFill>
                <a:latin typeface="Montserrat"/>
                <a:ea typeface="Montserrat"/>
                <a:cs typeface="Montserrat"/>
                <a:sym typeface="Montserrat"/>
              </a:rPr>
              <a:t>Uploading covered materials, schedules, required assignment, educational videos. (each subject holds its own material).</a:t>
            </a:r>
            <a:endParaRPr dirty="0">
              <a:solidFill>
                <a:schemeClr val="dk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dirty="0">
                <a:solidFill>
                  <a:schemeClr val="dk2"/>
                </a:solidFill>
                <a:latin typeface="Montserrat"/>
                <a:ea typeface="Montserrat"/>
                <a:cs typeface="Montserrat"/>
                <a:sym typeface="Montserrat"/>
              </a:rPr>
              <a:t>Publishing all the updates through notifications pop ups on website.</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20"/>
          <p:cNvSpPr txBox="1">
            <a:spLocks noGrp="1"/>
          </p:cNvSpPr>
          <p:nvPr>
            <p:ph type="subTitle" idx="1"/>
          </p:nvPr>
        </p:nvSpPr>
        <p:spPr>
          <a:xfrm>
            <a:off x="509725" y="656025"/>
            <a:ext cx="8292000" cy="1113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400"/>
              <a:buNone/>
            </a:pPr>
            <a:endParaRPr/>
          </a:p>
          <a:p>
            <a:pPr marL="457200" lvl="0" indent="-311150" algn="l" rtl="0">
              <a:lnSpc>
                <a:spcPct val="100000"/>
              </a:lnSpc>
              <a:spcBef>
                <a:spcPts val="0"/>
              </a:spcBef>
              <a:spcAft>
                <a:spcPts val="0"/>
              </a:spcAft>
              <a:buSzPts val="1400"/>
              <a:buNone/>
            </a:pPr>
            <a:r>
              <a:rPr lang="en-US" sz="1800" b="1" u="sng">
                <a:solidFill>
                  <a:srgbClr val="22A9A2"/>
                </a:solidFill>
              </a:rPr>
              <a:t>M-Commerce:</a:t>
            </a:r>
            <a:r>
              <a:rPr lang="en-US"/>
              <a:t> Mobile applications divided into subjects sectors with uploaded covered material same as website, linked together with same username and password to login. (allowing the audience to choose easiest way to use e learning program.</a:t>
            </a:r>
            <a:br>
              <a:rPr lang="en-US"/>
            </a:br>
            <a:endParaRPr/>
          </a:p>
        </p:txBody>
      </p:sp>
      <p:pic>
        <p:nvPicPr>
          <p:cNvPr id="793" name="Google Shape;793;p20"/>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794" name="Google Shape;794;p20"/>
          <p:cNvSpPr txBox="1">
            <a:spLocks noGrp="1"/>
          </p:cNvSpPr>
          <p:nvPr>
            <p:ph type="title"/>
          </p:nvPr>
        </p:nvSpPr>
        <p:spPr>
          <a:xfrm>
            <a:off x="269385" y="1573794"/>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b="1">
                <a:solidFill>
                  <a:srgbClr val="391463"/>
                </a:solidFill>
              </a:rPr>
              <a:t>4.</a:t>
            </a:r>
            <a:r>
              <a:rPr lang="en-US" sz="2900" b="1">
                <a:solidFill>
                  <a:srgbClr val="391463"/>
                </a:solidFill>
              </a:rPr>
              <a:t>Promotion</a:t>
            </a:r>
            <a:endParaRPr sz="2900" b="1">
              <a:solidFill>
                <a:srgbClr val="391463"/>
              </a:solidFill>
            </a:endParaRPr>
          </a:p>
        </p:txBody>
      </p:sp>
      <p:sp>
        <p:nvSpPr>
          <p:cNvPr id="795" name="Google Shape;795;p20"/>
          <p:cNvSpPr txBox="1"/>
          <p:nvPr/>
        </p:nvSpPr>
        <p:spPr>
          <a:xfrm>
            <a:off x="426935" y="2592608"/>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Offers</a:t>
            </a:r>
            <a:endParaRPr>
              <a:solidFill>
                <a:srgbClr val="136F64"/>
              </a:solidFill>
            </a:endParaRPr>
          </a:p>
        </p:txBody>
      </p:sp>
      <p:sp>
        <p:nvSpPr>
          <p:cNvPr id="796" name="Google Shape;796;p20"/>
          <p:cNvSpPr txBox="1"/>
          <p:nvPr/>
        </p:nvSpPr>
        <p:spPr>
          <a:xfrm>
            <a:off x="357728" y="2912407"/>
            <a:ext cx="3645300" cy="1173300"/>
          </a:xfrm>
          <a:prstGeom prst="rect">
            <a:avLst/>
          </a:prstGeom>
          <a:noFill/>
          <a:ln>
            <a:noFill/>
          </a:ln>
        </p:spPr>
        <p:txBody>
          <a:bodyPr spcFirstLastPara="1" wrap="square" lIns="91425" tIns="45700" rIns="91425" bIns="45700" anchor="t" anchorCtr="0">
            <a:norm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 Special prices for beginner levels</a:t>
            </a:r>
            <a:endParaRPr sz="1100">
              <a:latin typeface="Montserrat"/>
              <a:ea typeface="Montserrat"/>
              <a:cs typeface="Montserrat"/>
              <a:sym typeface="Montserrat"/>
            </a:endParaRPr>
          </a:p>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( 20% off)</a:t>
            </a:r>
            <a:br>
              <a:rPr lang="en-US" sz="1100" i="0" u="none" strike="noStrike" cap="none">
                <a:solidFill>
                  <a:srgbClr val="000000"/>
                </a:solidFill>
                <a:latin typeface="Montserrat"/>
                <a:ea typeface="Montserrat"/>
                <a:cs typeface="Montserrat"/>
                <a:sym typeface="Montserrat"/>
              </a:rPr>
            </a:br>
            <a:r>
              <a:rPr lang="en-US" sz="1100" i="0" u="none" strike="noStrike" cap="none">
                <a:solidFill>
                  <a:srgbClr val="000000"/>
                </a:solidFill>
                <a:latin typeface="Montserrat"/>
                <a:ea typeface="Montserrat"/>
                <a:cs typeface="Montserrat"/>
                <a:sym typeface="Montserrat"/>
              </a:rPr>
              <a:t> Special offers on multiple courses and course bundles</a:t>
            </a:r>
            <a:endParaRPr sz="1100">
              <a:latin typeface="Montserrat"/>
              <a:ea typeface="Montserrat"/>
              <a:cs typeface="Montserrat"/>
              <a:sym typeface="Montserrat"/>
            </a:endParaRPr>
          </a:p>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Offers for certain organizations in exchange for data</a:t>
            </a:r>
            <a:endParaRPr sz="1100">
              <a:latin typeface="Montserrat"/>
              <a:ea typeface="Montserrat"/>
              <a:cs typeface="Montserrat"/>
              <a:sym typeface="Montserrat"/>
            </a:endParaRPr>
          </a:p>
        </p:txBody>
      </p:sp>
      <p:sp>
        <p:nvSpPr>
          <p:cNvPr id="797" name="Google Shape;797;p20"/>
          <p:cNvSpPr txBox="1"/>
          <p:nvPr/>
        </p:nvSpPr>
        <p:spPr>
          <a:xfrm>
            <a:off x="4883119" y="4085655"/>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Interactive marketing</a:t>
            </a:r>
            <a:endParaRPr>
              <a:solidFill>
                <a:srgbClr val="136F64"/>
              </a:solidFill>
            </a:endParaRPr>
          </a:p>
        </p:txBody>
      </p:sp>
      <p:sp>
        <p:nvSpPr>
          <p:cNvPr id="798" name="Google Shape;798;p20"/>
          <p:cNvSpPr txBox="1"/>
          <p:nvPr/>
        </p:nvSpPr>
        <p:spPr>
          <a:xfrm>
            <a:off x="4549325" y="4435902"/>
            <a:ext cx="3506400" cy="455400"/>
          </a:xfrm>
          <a:prstGeom prst="rect">
            <a:avLst/>
          </a:prstGeom>
          <a:noFill/>
          <a:ln>
            <a:noFill/>
          </a:ln>
        </p:spPr>
        <p:txBody>
          <a:bodyPr spcFirstLastPara="1" wrap="square" lIns="91425" tIns="45700" rIns="91425" bIns="45700" anchor="t" anchorCtr="0">
            <a:no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Active content on Facebook and Instagram.</a:t>
            </a:r>
            <a:endParaRPr sz="1100">
              <a:latin typeface="Montserrat"/>
              <a:ea typeface="Montserrat"/>
              <a:cs typeface="Montserrat"/>
              <a:sym typeface="Montserrat"/>
            </a:endParaRPr>
          </a:p>
        </p:txBody>
      </p:sp>
      <p:sp>
        <p:nvSpPr>
          <p:cNvPr id="799" name="Google Shape;799;p20"/>
          <p:cNvSpPr txBox="1"/>
          <p:nvPr/>
        </p:nvSpPr>
        <p:spPr>
          <a:xfrm>
            <a:off x="4549324" y="2486996"/>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Ads</a:t>
            </a:r>
            <a:endParaRPr>
              <a:solidFill>
                <a:srgbClr val="136F64"/>
              </a:solidFill>
            </a:endParaRPr>
          </a:p>
        </p:txBody>
      </p:sp>
      <p:sp>
        <p:nvSpPr>
          <p:cNvPr id="800" name="Google Shape;800;p20"/>
          <p:cNvSpPr txBox="1"/>
          <p:nvPr/>
        </p:nvSpPr>
        <p:spPr>
          <a:xfrm>
            <a:off x="4612025" y="2871300"/>
            <a:ext cx="4239900" cy="1255500"/>
          </a:xfrm>
          <a:prstGeom prst="rect">
            <a:avLst/>
          </a:prstGeom>
          <a:noFill/>
          <a:ln>
            <a:noFill/>
          </a:ln>
        </p:spPr>
        <p:txBody>
          <a:bodyPr spcFirstLastPara="1" wrap="square" lIns="91425" tIns="45700" rIns="91425" bIns="45700" anchor="t" anchorCtr="0">
            <a:noAutofit/>
          </a:bodyPr>
          <a:lstStyle/>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 Digital ads at hospitals especially those providing training sessions, medical centers and medical syndicate</a:t>
            </a:r>
            <a:endParaRPr sz="1120">
              <a:latin typeface="Montserrat"/>
              <a:ea typeface="Montserrat"/>
              <a:cs typeface="Montserrat"/>
              <a:sym typeface="Montserrat"/>
            </a:endParaRPr>
          </a:p>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sponsored ads on Facebook, Instagram YouTube , X and TikTok.</a:t>
            </a:r>
            <a:endParaRPr sz="1120">
              <a:latin typeface="Montserrat"/>
              <a:ea typeface="Montserrat"/>
              <a:cs typeface="Montserrat"/>
              <a:sym typeface="Montserrat"/>
            </a:endParaRPr>
          </a:p>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Banners at medical  conferences, and university hospitals used for postgraduate trainings.</a:t>
            </a:r>
            <a:endParaRPr sz="1290">
              <a:latin typeface="Montserrat"/>
              <a:ea typeface="Montserrat"/>
              <a:cs typeface="Montserrat"/>
              <a:sym typeface="Montserrat"/>
            </a:endParaRPr>
          </a:p>
        </p:txBody>
      </p:sp>
      <p:sp>
        <p:nvSpPr>
          <p:cNvPr id="801" name="Google Shape;801;p20"/>
          <p:cNvSpPr txBox="1"/>
          <p:nvPr/>
        </p:nvSpPr>
        <p:spPr>
          <a:xfrm>
            <a:off x="426925" y="3997158"/>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Direct Marketing</a:t>
            </a:r>
            <a:endParaRPr sz="1600">
              <a:solidFill>
                <a:srgbClr val="136F64"/>
              </a:solidFill>
            </a:endParaRPr>
          </a:p>
        </p:txBody>
      </p:sp>
      <p:sp>
        <p:nvSpPr>
          <p:cNvPr id="802" name="Google Shape;802;p20"/>
          <p:cNvSpPr txBox="1"/>
          <p:nvPr/>
        </p:nvSpPr>
        <p:spPr>
          <a:xfrm>
            <a:off x="357725" y="4367173"/>
            <a:ext cx="4063200" cy="750600"/>
          </a:xfrm>
          <a:prstGeom prst="rect">
            <a:avLst/>
          </a:prstGeom>
          <a:noFill/>
          <a:ln>
            <a:noFill/>
          </a:ln>
        </p:spPr>
        <p:txBody>
          <a:bodyPr spcFirstLastPara="1" wrap="square" lIns="91425" tIns="45700" rIns="91425" bIns="45700" anchor="t" anchorCtr="0">
            <a:no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Awareness sessions on quality, infection control, and hospital management field in hospitals among different governorates. </a:t>
            </a:r>
            <a:endParaRPr sz="11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23"/>
          <p:cNvSpPr txBox="1">
            <a:spLocks noGrp="1"/>
          </p:cNvSpPr>
          <p:nvPr>
            <p:ph type="subTitle" idx="1"/>
          </p:nvPr>
        </p:nvSpPr>
        <p:spPr>
          <a:xfrm>
            <a:off x="211233" y="973724"/>
            <a:ext cx="3913628" cy="3484232"/>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Clr>
                <a:srgbClr val="22A9A2"/>
              </a:buClr>
              <a:buSzPts val="1400"/>
              <a:buChar char="●"/>
            </a:pPr>
            <a:r>
              <a:rPr lang="en-US" b="1">
                <a:solidFill>
                  <a:srgbClr val="22A9A2"/>
                </a:solidFill>
              </a:rPr>
              <a:t>Egypt Region acc. to geography, demography</a:t>
            </a:r>
            <a:endParaRPr b="1">
              <a:solidFill>
                <a:srgbClr val="22A9A2"/>
              </a:solidFill>
            </a:endParaRPr>
          </a:p>
        </p:txBody>
      </p:sp>
      <p:sp>
        <p:nvSpPr>
          <p:cNvPr id="808" name="Google Shape;808;p23"/>
          <p:cNvSpPr txBox="1">
            <a:spLocks noGrp="1"/>
          </p:cNvSpPr>
          <p:nvPr>
            <p:ph type="title"/>
          </p:nvPr>
        </p:nvSpPr>
        <p:spPr>
          <a:xfrm>
            <a:off x="263363" y="435323"/>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800" b="1">
                <a:solidFill>
                  <a:srgbClr val="136F64"/>
                </a:solidFill>
              </a:rPr>
              <a:t>Social Media Marketing</a:t>
            </a:r>
            <a:endParaRPr sz="1800" b="1">
              <a:solidFill>
                <a:srgbClr val="136F64"/>
              </a:solidFill>
            </a:endParaRPr>
          </a:p>
        </p:txBody>
      </p:sp>
      <p:sp>
        <p:nvSpPr>
          <p:cNvPr id="809" name="Google Shape;809;p23"/>
          <p:cNvSpPr txBox="1">
            <a:spLocks noGrp="1"/>
          </p:cNvSpPr>
          <p:nvPr>
            <p:ph type="subTitle" idx="2"/>
          </p:nvPr>
        </p:nvSpPr>
        <p:spPr>
          <a:xfrm>
            <a:off x="5200767" y="1025138"/>
            <a:ext cx="4252152" cy="4118362"/>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Clr>
                <a:srgbClr val="22A9A2"/>
              </a:buClr>
              <a:buSzPts val="1400"/>
              <a:buChar char="●"/>
            </a:pPr>
            <a:r>
              <a:rPr lang="en-US" b="1">
                <a:solidFill>
                  <a:srgbClr val="22A9A2"/>
                </a:solidFill>
              </a:rPr>
              <a:t>Middle East countries:</a:t>
            </a:r>
            <a:endParaRPr b="1">
              <a:solidFill>
                <a:srgbClr val="22A9A2"/>
              </a:solidFill>
            </a:endParaRPr>
          </a:p>
          <a:p>
            <a:pPr marL="146050" lvl="0" indent="0" algn="l" rtl="0">
              <a:lnSpc>
                <a:spcPct val="100000"/>
              </a:lnSpc>
              <a:spcBef>
                <a:spcPts val="0"/>
              </a:spcBef>
              <a:spcAft>
                <a:spcPts val="0"/>
              </a:spcAft>
              <a:buSzPts val="1400"/>
              <a:buNone/>
            </a:pPr>
            <a:endParaRPr/>
          </a:p>
        </p:txBody>
      </p:sp>
      <p:grpSp>
        <p:nvGrpSpPr>
          <p:cNvPr id="810" name="Google Shape;810;p23"/>
          <p:cNvGrpSpPr/>
          <p:nvPr/>
        </p:nvGrpSpPr>
        <p:grpSpPr>
          <a:xfrm>
            <a:off x="458448" y="1437479"/>
            <a:ext cx="3517750" cy="3517750"/>
            <a:chOff x="458448" y="2532"/>
            <a:chExt cx="3517750" cy="3517750"/>
          </a:xfrm>
        </p:grpSpPr>
        <p:sp>
          <p:nvSpPr>
            <p:cNvPr id="811" name="Google Shape;811;p23"/>
            <p:cNvSpPr/>
            <p:nvPr/>
          </p:nvSpPr>
          <p:spPr>
            <a:xfrm>
              <a:off x="1729036"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txBox="1"/>
            <p:nvPr/>
          </p:nvSpPr>
          <p:spPr>
            <a:xfrm>
              <a:off x="1872052" y="1416136"/>
              <a:ext cx="690543" cy="690543"/>
            </a:xfrm>
            <a:prstGeom prst="rect">
              <a:avLst/>
            </a:prstGeom>
            <a:solidFill>
              <a:srgbClr val="22A9A2"/>
            </a:solid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Hub Website</a:t>
              </a:r>
              <a:endParaRPr/>
            </a:p>
          </p:txBody>
        </p:sp>
        <p:sp>
          <p:nvSpPr>
            <p:cNvPr id="813" name="Google Shape;813;p23"/>
            <p:cNvSpPr/>
            <p:nvPr/>
          </p:nvSpPr>
          <p:spPr>
            <a:xfrm rot="-5400000">
              <a:off x="2070317" y="1106294"/>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3"/>
            <p:cNvSpPr txBox="1"/>
            <p:nvPr/>
          </p:nvSpPr>
          <p:spPr>
            <a:xfrm rot="-5400000">
              <a:off x="2209973" y="1118763"/>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15" name="Google Shape;815;p23"/>
            <p:cNvSpPr/>
            <p:nvPr/>
          </p:nvSpPr>
          <p:spPr>
            <a:xfrm>
              <a:off x="1729036" y="2532"/>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3"/>
            <p:cNvSpPr txBox="1"/>
            <p:nvPr/>
          </p:nvSpPr>
          <p:spPr>
            <a:xfrm>
              <a:off x="1872052" y="145548"/>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1) Facebook  page</a:t>
              </a:r>
              <a:endParaRPr/>
            </a:p>
          </p:txBody>
        </p:sp>
        <p:sp>
          <p:nvSpPr>
            <p:cNvPr id="817" name="Google Shape;817;p23"/>
            <p:cNvSpPr/>
            <p:nvPr/>
          </p:nvSpPr>
          <p:spPr>
            <a:xfrm>
              <a:off x="2705611" y="1741588"/>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txBox="1"/>
            <p:nvPr/>
          </p:nvSpPr>
          <p:spPr>
            <a:xfrm>
              <a:off x="2845267" y="1754057"/>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19" name="Google Shape;819;p23"/>
            <p:cNvSpPr/>
            <p:nvPr/>
          </p:nvSpPr>
          <p:spPr>
            <a:xfrm>
              <a:off x="2999623"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3"/>
            <p:cNvSpPr txBox="1"/>
            <p:nvPr/>
          </p:nvSpPr>
          <p:spPr>
            <a:xfrm>
              <a:off x="3142639" y="1416136"/>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2) YouTube</a:t>
              </a:r>
              <a:endParaRPr/>
            </a:p>
          </p:txBody>
        </p:sp>
        <p:sp>
          <p:nvSpPr>
            <p:cNvPr id="821" name="Google Shape;821;p23"/>
            <p:cNvSpPr/>
            <p:nvPr/>
          </p:nvSpPr>
          <p:spPr>
            <a:xfrm rot="5400000">
              <a:off x="2070317" y="2376882"/>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3"/>
            <p:cNvSpPr txBox="1"/>
            <p:nvPr/>
          </p:nvSpPr>
          <p:spPr>
            <a:xfrm rot="5400000">
              <a:off x="2209973" y="2389351"/>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23" name="Google Shape;823;p23"/>
            <p:cNvSpPr/>
            <p:nvPr/>
          </p:nvSpPr>
          <p:spPr>
            <a:xfrm>
              <a:off x="1729036" y="2543707"/>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txBox="1"/>
            <p:nvPr/>
          </p:nvSpPr>
          <p:spPr>
            <a:xfrm>
              <a:off x="1872052" y="2686723"/>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3) Instagram</a:t>
              </a:r>
              <a:endParaRPr/>
            </a:p>
          </p:txBody>
        </p:sp>
        <p:sp>
          <p:nvSpPr>
            <p:cNvPr id="825" name="Google Shape;825;p23"/>
            <p:cNvSpPr/>
            <p:nvPr/>
          </p:nvSpPr>
          <p:spPr>
            <a:xfrm rot="10800000">
              <a:off x="1435024" y="1741588"/>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3"/>
            <p:cNvSpPr txBox="1"/>
            <p:nvPr/>
          </p:nvSpPr>
          <p:spPr>
            <a:xfrm>
              <a:off x="1574679" y="1754057"/>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27" name="Google Shape;827;p23"/>
            <p:cNvSpPr/>
            <p:nvPr/>
          </p:nvSpPr>
          <p:spPr>
            <a:xfrm>
              <a:off x="458448"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txBox="1"/>
            <p:nvPr/>
          </p:nvSpPr>
          <p:spPr>
            <a:xfrm>
              <a:off x="601464" y="1416136"/>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4) LinkedIn</a:t>
              </a:r>
              <a:endParaRPr/>
            </a:p>
          </p:txBody>
        </p:sp>
      </p:grpSp>
      <p:grpSp>
        <p:nvGrpSpPr>
          <p:cNvPr id="829" name="Google Shape;829;p23"/>
          <p:cNvGrpSpPr/>
          <p:nvPr/>
        </p:nvGrpSpPr>
        <p:grpSpPr>
          <a:xfrm>
            <a:off x="5036569" y="1435533"/>
            <a:ext cx="3693716" cy="3684641"/>
            <a:chOff x="327215" y="14249"/>
            <a:chExt cx="3693716" cy="3684641"/>
          </a:xfrm>
        </p:grpSpPr>
        <p:sp>
          <p:nvSpPr>
            <p:cNvPr id="830" name="Google Shape;830;p23"/>
            <p:cNvSpPr/>
            <p:nvPr/>
          </p:nvSpPr>
          <p:spPr>
            <a:xfrm>
              <a:off x="1661660"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txBox="1"/>
            <p:nvPr/>
          </p:nvSpPr>
          <p:spPr>
            <a:xfrm>
              <a:off x="1811742" y="1498776"/>
              <a:ext cx="724663" cy="724663"/>
            </a:xfrm>
            <a:prstGeom prst="rect">
              <a:avLst/>
            </a:prstGeom>
            <a:solidFill>
              <a:srgbClr val="22A9A2"/>
            </a:solid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r>
                <a:rPr lang="en-US" sz="1500" b="0" i="0" u="none" strike="noStrike" cap="none">
                  <a:solidFill>
                    <a:schemeClr val="lt1"/>
                  </a:solidFill>
                  <a:latin typeface="Arial"/>
                  <a:ea typeface="Arial"/>
                  <a:cs typeface="Arial"/>
                  <a:sym typeface="Arial"/>
                </a:rPr>
                <a:t>Hub Website</a:t>
              </a:r>
              <a:endParaRPr/>
            </a:p>
          </p:txBody>
        </p:sp>
        <p:sp>
          <p:nvSpPr>
            <p:cNvPr id="832" name="Google Shape;832;p23"/>
            <p:cNvSpPr/>
            <p:nvPr/>
          </p:nvSpPr>
          <p:spPr>
            <a:xfrm rot="-5400000">
              <a:off x="2019265" y="1172673"/>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3"/>
            <p:cNvSpPr txBox="1"/>
            <p:nvPr/>
          </p:nvSpPr>
          <p:spPr>
            <a:xfrm rot="-5400000">
              <a:off x="2166333" y="1186145"/>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34" name="Google Shape;834;p23"/>
            <p:cNvSpPr/>
            <p:nvPr/>
          </p:nvSpPr>
          <p:spPr>
            <a:xfrm>
              <a:off x="1661660" y="14249"/>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3"/>
            <p:cNvSpPr txBox="1"/>
            <p:nvPr/>
          </p:nvSpPr>
          <p:spPr>
            <a:xfrm>
              <a:off x="1811742" y="164331"/>
              <a:ext cx="724663" cy="724663"/>
            </a:xfrm>
            <a:prstGeom prst="rect">
              <a:avLst/>
            </a:prstGeom>
            <a:solidFill>
              <a:srgbClr val="22A9A2"/>
            </a:solid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1) YouTube</a:t>
              </a:r>
              <a:endParaRPr/>
            </a:p>
          </p:txBody>
        </p:sp>
        <p:sp>
          <p:nvSpPr>
            <p:cNvPr id="836" name="Google Shape;836;p23"/>
            <p:cNvSpPr/>
            <p:nvPr/>
          </p:nvSpPr>
          <p:spPr>
            <a:xfrm>
              <a:off x="2686487" y="1839895"/>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txBox="1"/>
            <p:nvPr/>
          </p:nvSpPr>
          <p:spPr>
            <a:xfrm>
              <a:off x="2833555" y="1853367"/>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38" name="Google Shape;838;p23"/>
            <p:cNvSpPr/>
            <p:nvPr/>
          </p:nvSpPr>
          <p:spPr>
            <a:xfrm>
              <a:off x="2996104"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3"/>
            <p:cNvSpPr txBox="1"/>
            <p:nvPr/>
          </p:nvSpPr>
          <p:spPr>
            <a:xfrm>
              <a:off x="3146186" y="1498776"/>
              <a:ext cx="724663" cy="724663"/>
            </a:xfrm>
            <a:prstGeom prst="rect">
              <a:avLst/>
            </a:prstGeom>
            <a:solidFill>
              <a:srgbClr val="22A9A2"/>
            </a:solid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2) X and Instagram</a:t>
              </a:r>
              <a:endParaRPr/>
            </a:p>
          </p:txBody>
        </p:sp>
        <p:sp>
          <p:nvSpPr>
            <p:cNvPr id="840" name="Google Shape;840;p23"/>
            <p:cNvSpPr/>
            <p:nvPr/>
          </p:nvSpPr>
          <p:spPr>
            <a:xfrm rot="5400000">
              <a:off x="2023803" y="2502580"/>
              <a:ext cx="300541"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txBox="1"/>
            <p:nvPr/>
          </p:nvSpPr>
          <p:spPr>
            <a:xfrm rot="5400000">
              <a:off x="2166560" y="2516279"/>
              <a:ext cx="15027" cy="15027"/>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42" name="Google Shape;842;p23"/>
            <p:cNvSpPr/>
            <p:nvPr/>
          </p:nvSpPr>
          <p:spPr>
            <a:xfrm>
              <a:off x="1661660" y="2674063"/>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3"/>
            <p:cNvSpPr txBox="1"/>
            <p:nvPr/>
          </p:nvSpPr>
          <p:spPr>
            <a:xfrm>
              <a:off x="1811742" y="2824145"/>
              <a:ext cx="724663" cy="72466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3) TikTok sponsored ad</a:t>
              </a:r>
              <a:endParaRPr/>
            </a:p>
          </p:txBody>
        </p:sp>
        <p:sp>
          <p:nvSpPr>
            <p:cNvPr id="844" name="Google Shape;844;p23"/>
            <p:cNvSpPr/>
            <p:nvPr/>
          </p:nvSpPr>
          <p:spPr>
            <a:xfrm rot="10800000">
              <a:off x="1352043" y="1839895"/>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3"/>
            <p:cNvSpPr txBox="1"/>
            <p:nvPr/>
          </p:nvSpPr>
          <p:spPr>
            <a:xfrm>
              <a:off x="1499111" y="1853367"/>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46" name="Google Shape;846;p23"/>
            <p:cNvSpPr/>
            <p:nvPr/>
          </p:nvSpPr>
          <p:spPr>
            <a:xfrm>
              <a:off x="327215"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3"/>
            <p:cNvSpPr txBox="1"/>
            <p:nvPr/>
          </p:nvSpPr>
          <p:spPr>
            <a:xfrm>
              <a:off x="477297" y="1498776"/>
              <a:ext cx="724663" cy="72466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050"/>
                <a:buFont typeface="Arial"/>
                <a:buNone/>
              </a:pPr>
              <a:r>
                <a:rPr lang="en-US" sz="1050" b="0" i="0" u="none" strike="noStrike" cap="none">
                  <a:solidFill>
                    <a:schemeClr val="lt1"/>
                  </a:solidFill>
                  <a:latin typeface="Arial"/>
                  <a:ea typeface="Arial"/>
                  <a:cs typeface="Arial"/>
                  <a:sym typeface="Arial"/>
                </a:rPr>
                <a:t>4)Facebook</a:t>
              </a:r>
              <a:endParaRPr/>
            </a:p>
          </p:txBody>
        </p:sp>
      </p:grpSp>
      <p:pic>
        <p:nvPicPr>
          <p:cNvPr id="848" name="Google Shape;848;p2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g30600eacaa0_0_315"/>
          <p:cNvSpPr txBox="1">
            <a:spLocks noGrp="1"/>
          </p:cNvSpPr>
          <p:nvPr>
            <p:ph type="title"/>
          </p:nvPr>
        </p:nvSpPr>
        <p:spPr>
          <a:xfrm>
            <a:off x="355660" y="447944"/>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sz="2900" b="1">
                <a:solidFill>
                  <a:srgbClr val="391463"/>
                </a:solidFill>
              </a:rPr>
              <a:t>5.People </a:t>
            </a:r>
            <a:endParaRPr sz="2900" b="1">
              <a:solidFill>
                <a:srgbClr val="391463"/>
              </a:solidFill>
            </a:endParaRPr>
          </a:p>
        </p:txBody>
      </p:sp>
      <p:sp>
        <p:nvSpPr>
          <p:cNvPr id="854" name="Google Shape;854;g30600eacaa0_0_315"/>
          <p:cNvSpPr txBox="1"/>
          <p:nvPr/>
        </p:nvSpPr>
        <p:spPr>
          <a:xfrm>
            <a:off x="355650" y="1146725"/>
            <a:ext cx="8178900" cy="1006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SzPts val="1200"/>
              <a:buChar char="●"/>
            </a:pPr>
            <a:r>
              <a:rPr lang="en-US" sz="1200" b="1">
                <a:solidFill>
                  <a:srgbClr val="136F64"/>
                </a:solidFill>
              </a:rPr>
              <a:t>instructors</a:t>
            </a:r>
            <a:r>
              <a:rPr lang="en-US" sz="1200" b="1"/>
              <a:t>:</a:t>
            </a:r>
            <a:r>
              <a:rPr lang="en-US" sz="1200"/>
              <a:t> qualified and experienced, and teaching style of the instructors who deliver the courses.</a:t>
            </a:r>
            <a:endParaRPr sz="1200"/>
          </a:p>
          <a:p>
            <a:pPr marL="457200" lvl="0" indent="-304800" algn="l" rtl="0">
              <a:lnSpc>
                <a:spcPct val="115000"/>
              </a:lnSpc>
              <a:spcBef>
                <a:spcPts val="0"/>
              </a:spcBef>
              <a:spcAft>
                <a:spcPts val="0"/>
              </a:spcAft>
              <a:buClr>
                <a:srgbClr val="136F64"/>
              </a:buClr>
              <a:buSzPts val="1200"/>
              <a:buChar char="●"/>
            </a:pPr>
            <a:r>
              <a:rPr lang="en-US" sz="1200" b="1">
                <a:solidFill>
                  <a:srgbClr val="136F64"/>
                </a:solidFill>
              </a:rPr>
              <a:t>accreditation from government </a:t>
            </a:r>
            <a:endParaRPr sz="1200" b="1">
              <a:solidFill>
                <a:srgbClr val="136F64"/>
              </a:solidFill>
            </a:endParaRPr>
          </a:p>
          <a:p>
            <a:pPr marL="457200" lvl="0" indent="-304800" algn="l" rtl="0">
              <a:lnSpc>
                <a:spcPct val="115000"/>
              </a:lnSpc>
              <a:spcBef>
                <a:spcPts val="0"/>
              </a:spcBef>
              <a:spcAft>
                <a:spcPts val="0"/>
              </a:spcAft>
              <a:buSzPts val="1200"/>
              <a:buChar char="●"/>
            </a:pPr>
            <a:r>
              <a:rPr lang="en-US" sz="1200" b="1">
                <a:solidFill>
                  <a:srgbClr val="136F64"/>
                </a:solidFill>
              </a:rPr>
              <a:t>Customer support:</a:t>
            </a:r>
            <a:r>
              <a:rPr lang="en-US" sz="1200"/>
              <a:t> The quality of customer service provided to learners is responsiveness and helpfulness.</a:t>
            </a:r>
            <a:endParaRPr sz="1200"/>
          </a:p>
          <a:p>
            <a:pPr marL="0" lvl="0" indent="0" algn="l" rtl="0">
              <a:spcBef>
                <a:spcPts val="0"/>
              </a:spcBef>
              <a:spcAft>
                <a:spcPts val="0"/>
              </a:spcAft>
              <a:buNone/>
            </a:pPr>
            <a:endParaRPr sz="1200"/>
          </a:p>
        </p:txBody>
      </p:sp>
      <p:sp>
        <p:nvSpPr>
          <p:cNvPr id="855" name="Google Shape;855;g30600eacaa0_0_315"/>
          <p:cNvSpPr txBox="1"/>
          <p:nvPr/>
        </p:nvSpPr>
        <p:spPr>
          <a:xfrm>
            <a:off x="355650" y="2344388"/>
            <a:ext cx="8432700" cy="146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2900" b="1">
                <a:solidFill>
                  <a:srgbClr val="391463"/>
                </a:solidFill>
                <a:latin typeface="Alata"/>
                <a:ea typeface="Alata"/>
                <a:cs typeface="Alata"/>
                <a:sym typeface="Alata"/>
              </a:rPr>
              <a:t>6.Process:</a:t>
            </a:r>
            <a:endParaRPr sz="2900" b="1">
              <a:solidFill>
                <a:srgbClr val="391463"/>
              </a:solidFill>
              <a:latin typeface="Alata"/>
              <a:ea typeface="Alata"/>
              <a:cs typeface="Alata"/>
              <a:sym typeface="Alata"/>
            </a:endParaRPr>
          </a:p>
          <a:p>
            <a:pPr marL="457200" lvl="0" indent="-304800" algn="l" rtl="0">
              <a:lnSpc>
                <a:spcPct val="115000"/>
              </a:lnSpc>
              <a:spcBef>
                <a:spcPts val="1200"/>
              </a:spcBef>
              <a:spcAft>
                <a:spcPts val="0"/>
              </a:spcAft>
              <a:buSzPts val="1200"/>
              <a:buChar char="●"/>
            </a:pPr>
            <a:r>
              <a:rPr lang="en-US" sz="1200"/>
              <a:t>The ease of creating an account and enrolling in courses.</a:t>
            </a:r>
            <a:endParaRPr sz="1200"/>
          </a:p>
          <a:p>
            <a:pPr marL="457200" lvl="0" indent="-304800" algn="l" rtl="0">
              <a:lnSpc>
                <a:spcPct val="115000"/>
              </a:lnSpc>
              <a:spcBef>
                <a:spcPts val="0"/>
              </a:spcBef>
              <a:spcAft>
                <a:spcPts val="0"/>
              </a:spcAft>
              <a:buSzPts val="1200"/>
              <a:buChar char="●"/>
            </a:pPr>
            <a:r>
              <a:rPr lang="en-US" sz="1200"/>
              <a:t>sequence of lessons, assessments, and assignments.</a:t>
            </a:r>
            <a:endParaRPr sz="1200"/>
          </a:p>
          <a:p>
            <a:pPr marL="457200" lvl="0" indent="-304800" algn="l" rtl="0">
              <a:lnSpc>
                <a:spcPct val="115000"/>
              </a:lnSpc>
              <a:spcBef>
                <a:spcPts val="0"/>
              </a:spcBef>
              <a:spcAft>
                <a:spcPts val="0"/>
              </a:spcAft>
              <a:buSzPts val="1200"/>
              <a:buChar char="●"/>
            </a:pPr>
            <a:r>
              <a:rPr lang="en-US" sz="1200"/>
              <a:t>The availability of technical support for learners who encounter problems with the platform.</a:t>
            </a:r>
            <a:endParaRPr sz="1200"/>
          </a:p>
        </p:txBody>
      </p:sp>
      <p:pic>
        <p:nvPicPr>
          <p:cNvPr id="856" name="Google Shape;856;g30600eacaa0_0_31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pic>
        <p:nvPicPr>
          <p:cNvPr id="861" name="Google Shape;861;g308b7633eb5_0_56"/>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862" name="Google Shape;862;g308b7633eb5_0_56"/>
          <p:cNvSpPr txBox="1"/>
          <p:nvPr/>
        </p:nvSpPr>
        <p:spPr>
          <a:xfrm>
            <a:off x="286400" y="745975"/>
            <a:ext cx="8432700" cy="1410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2900" b="1">
                <a:solidFill>
                  <a:srgbClr val="391463"/>
                </a:solidFill>
                <a:latin typeface="Alata"/>
                <a:ea typeface="Alata"/>
                <a:cs typeface="Alata"/>
                <a:sym typeface="Alata"/>
              </a:rPr>
              <a:t>7.Physical Evidence:</a:t>
            </a:r>
            <a:endParaRPr sz="2900" b="1">
              <a:solidFill>
                <a:srgbClr val="391463"/>
              </a:solidFill>
              <a:latin typeface="Alata"/>
              <a:ea typeface="Alata"/>
              <a:cs typeface="Alata"/>
              <a:sym typeface="Alata"/>
            </a:endParaRPr>
          </a:p>
          <a:p>
            <a:pPr marL="457200" lvl="0" indent="-298450" algn="l" rtl="0">
              <a:lnSpc>
                <a:spcPct val="115000"/>
              </a:lnSpc>
              <a:spcBef>
                <a:spcPts val="1200"/>
              </a:spcBef>
              <a:spcAft>
                <a:spcPts val="0"/>
              </a:spcAft>
              <a:buSzPts val="1100"/>
              <a:buChar char="●"/>
            </a:pPr>
            <a:r>
              <a:rPr lang="en-US" sz="1100" b="1">
                <a:solidFill>
                  <a:srgbClr val="136F64"/>
                </a:solidFill>
              </a:rPr>
              <a:t>Platform design</a:t>
            </a:r>
            <a:r>
              <a:rPr lang="en-US" sz="1100" b="1"/>
              <a:t>:</a:t>
            </a:r>
            <a:r>
              <a:rPr lang="en-US" sz="1100"/>
              <a:t> The visual appearance using the blue and green colors ,HD images and the logo </a:t>
            </a:r>
            <a:endParaRPr sz="1100"/>
          </a:p>
          <a:p>
            <a:pPr marL="457200" lvl="0" indent="-298450" algn="l" rtl="0">
              <a:lnSpc>
                <a:spcPct val="115000"/>
              </a:lnSpc>
              <a:spcBef>
                <a:spcPts val="0"/>
              </a:spcBef>
              <a:spcAft>
                <a:spcPts val="0"/>
              </a:spcAft>
              <a:buSzPts val="1100"/>
              <a:buChar char="●"/>
            </a:pPr>
            <a:r>
              <a:rPr lang="en-US" sz="1100" b="1">
                <a:solidFill>
                  <a:srgbClr val="136F64"/>
                </a:solidFill>
              </a:rPr>
              <a:t>Course materials</a:t>
            </a:r>
            <a:r>
              <a:rPr lang="en-US" sz="1100" b="1"/>
              <a:t>:</a:t>
            </a:r>
            <a:r>
              <a:rPr lang="en-US" sz="1100"/>
              <a:t> textbooks, handouts, and HD videos.</a:t>
            </a:r>
            <a:endParaRPr sz="1100"/>
          </a:p>
          <a:p>
            <a:pPr marL="457200" lvl="0" indent="-298450" algn="l" rtl="0">
              <a:lnSpc>
                <a:spcPct val="115000"/>
              </a:lnSpc>
              <a:spcBef>
                <a:spcPts val="0"/>
              </a:spcBef>
              <a:spcAft>
                <a:spcPts val="0"/>
              </a:spcAft>
              <a:buSzPts val="1100"/>
              <a:buChar char="●"/>
            </a:pPr>
            <a:r>
              <a:rPr lang="en-US" sz="1100" b="1">
                <a:solidFill>
                  <a:srgbClr val="136F64"/>
                </a:solidFill>
              </a:rPr>
              <a:t>Certifications:</a:t>
            </a:r>
            <a:r>
              <a:rPr lang="en-US" sz="1100"/>
              <a:t> physical or digital certificates awarded to learners upon completion of the courses.</a:t>
            </a:r>
            <a:endParaRPr sz="1100"/>
          </a:p>
        </p:txBody>
      </p:sp>
      <p:pic>
        <p:nvPicPr>
          <p:cNvPr id="863" name="Google Shape;863;g308b7633eb5_0_56"/>
          <p:cNvPicPr preferRelativeResize="0"/>
          <p:nvPr/>
        </p:nvPicPr>
        <p:blipFill>
          <a:blip r:embed="rId4">
            <a:alphaModFix/>
          </a:blip>
          <a:stretch>
            <a:fillRect/>
          </a:stretch>
        </p:blipFill>
        <p:spPr>
          <a:xfrm>
            <a:off x="152400" y="2308975"/>
            <a:ext cx="6586322" cy="2682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grpSp>
        <p:nvGrpSpPr>
          <p:cNvPr id="131" name="Google Shape;131;g30600eacaa0_0_678"/>
          <p:cNvGrpSpPr/>
          <p:nvPr/>
        </p:nvGrpSpPr>
        <p:grpSpPr>
          <a:xfrm>
            <a:off x="1290805" y="257706"/>
            <a:ext cx="6557746" cy="4867813"/>
            <a:chOff x="3467650" y="1777750"/>
            <a:chExt cx="2872425" cy="2132200"/>
          </a:xfrm>
        </p:grpSpPr>
        <p:sp>
          <p:nvSpPr>
            <p:cNvPr id="132" name="Google Shape;132;g30600eacaa0_0_678"/>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g30600eacaa0_0_678"/>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g30600eacaa0_0_678"/>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g30600eacaa0_0_678"/>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g30600eacaa0_0_678"/>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g30600eacaa0_0_678"/>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g30600eacaa0_0_678"/>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g30600eacaa0_0_678"/>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g30600eacaa0_0_678"/>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g30600eacaa0_0_678"/>
          <p:cNvSpPr txBox="1">
            <a:spLocks noGrp="1"/>
          </p:cNvSpPr>
          <p:nvPr>
            <p:ph type="ctrTitle"/>
          </p:nvPr>
        </p:nvSpPr>
        <p:spPr>
          <a:xfrm>
            <a:off x="2331875" y="1240952"/>
            <a:ext cx="4140000" cy="2327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0"/>
              </a:spcAft>
              <a:buNone/>
            </a:pPr>
            <a:r>
              <a:rPr lang="en-US" sz="1100" b="1">
                <a:solidFill>
                  <a:srgbClr val="391463"/>
                </a:solidFill>
                <a:latin typeface="Arial"/>
                <a:ea typeface="Arial"/>
                <a:cs typeface="Arial"/>
                <a:sym typeface="Arial"/>
              </a:rPr>
              <a:t>Brief About Us</a:t>
            </a:r>
            <a:endParaRPr sz="1100" b="1">
              <a:solidFill>
                <a:srgbClr val="391463"/>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rgbClr val="000000"/>
                </a:solidFill>
                <a:latin typeface="Arial"/>
                <a:ea typeface="Arial"/>
                <a:cs typeface="Arial"/>
                <a:sym typeface="Arial"/>
              </a:rPr>
              <a:t>high-quality, accessible online education for healthcare professionals in Egypt and beyond, empowering people with the knowledge and skills to excel in their careers and contribute to the advancement of healthcare.</a:t>
            </a:r>
            <a:endParaRPr sz="1100">
              <a:solidFill>
                <a:srgbClr val="000000"/>
              </a:solidFill>
              <a:latin typeface="Arial"/>
              <a:ea typeface="Arial"/>
              <a:cs typeface="Arial"/>
              <a:sym typeface="Arial"/>
            </a:endParaRPr>
          </a:p>
          <a:p>
            <a:pPr marL="0" lvl="0" indent="0" algn="ctr" rtl="0">
              <a:spcBef>
                <a:spcPts val="1200"/>
              </a:spcBef>
              <a:spcAft>
                <a:spcPts val="0"/>
              </a:spcAft>
              <a:buSzPts val="2800"/>
              <a:buNone/>
            </a:pPr>
            <a:endParaRPr sz="2800" b="1"/>
          </a:p>
        </p:txBody>
      </p:sp>
      <p:sp>
        <p:nvSpPr>
          <p:cNvPr id="142" name="Google Shape;142;g30600eacaa0_0_678"/>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g30600eacaa0_0_678"/>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g30600eacaa0_0_678"/>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g30600eacaa0_0_678"/>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g30600eacaa0_0_678"/>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7" name="Google Shape;147;g30600eacaa0_0_678"/>
          <p:cNvGrpSpPr/>
          <p:nvPr/>
        </p:nvGrpSpPr>
        <p:grpSpPr>
          <a:xfrm>
            <a:off x="481020" y="282383"/>
            <a:ext cx="2617352" cy="4079699"/>
            <a:chOff x="4797370" y="3163620"/>
            <a:chExt cx="2617352" cy="4079699"/>
          </a:xfrm>
        </p:grpSpPr>
        <p:sp>
          <p:nvSpPr>
            <p:cNvPr id="148" name="Google Shape;148;g30600eacaa0_0_678"/>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g30600eacaa0_0_678"/>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 name="Google Shape;150;g30600eacaa0_0_678"/>
          <p:cNvGrpSpPr/>
          <p:nvPr/>
        </p:nvGrpSpPr>
        <p:grpSpPr>
          <a:xfrm>
            <a:off x="6543094" y="2571744"/>
            <a:ext cx="2253808" cy="2327292"/>
            <a:chOff x="4476700" y="2501650"/>
            <a:chExt cx="1000625" cy="1033250"/>
          </a:xfrm>
        </p:grpSpPr>
        <p:sp>
          <p:nvSpPr>
            <p:cNvPr id="151" name="Google Shape;151;g30600eacaa0_0_678"/>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g30600eacaa0_0_678"/>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g30600eacaa0_0_678"/>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g30600eacaa0_0_678"/>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g30600eacaa0_0_678"/>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g30600eacaa0_0_678"/>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g30600eacaa0_0_678"/>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g30600eacaa0_0_678"/>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g30600eacaa0_0_678"/>
          <p:cNvGrpSpPr/>
          <p:nvPr/>
        </p:nvGrpSpPr>
        <p:grpSpPr>
          <a:xfrm rot="-2700149">
            <a:off x="970258" y="492695"/>
            <a:ext cx="1506117" cy="1616839"/>
            <a:chOff x="6147400" y="1188050"/>
            <a:chExt cx="923625" cy="991525"/>
          </a:xfrm>
        </p:grpSpPr>
        <p:sp>
          <p:nvSpPr>
            <p:cNvPr id="160" name="Google Shape;160;g30600eacaa0_0_678"/>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g30600eacaa0_0_678"/>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g30600eacaa0_0_678"/>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g30600eacaa0_0_678"/>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g30600eacaa0_0_678"/>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g30600eacaa0_0_678"/>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g30600eacaa0_0_678"/>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g30600eacaa0_0_678"/>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g30600eacaa0_0_678"/>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g30600eacaa0_0_678"/>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g30600eacaa0_0_678"/>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g30600eacaa0_0_678"/>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g30600eacaa0_0_678"/>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g30600eacaa0_0_678"/>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g30600eacaa0_0_678"/>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g30600eacaa0_0_678"/>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g30600eacaa0_0_678"/>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g30600eacaa0_0_678"/>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g30600eacaa0_0_678"/>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g30600eacaa0_0_678"/>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g30600eacaa0_0_678"/>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g30600eacaa0_0_678"/>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g30600eacaa0_0_678"/>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30600eacaa0_0_678"/>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30600eacaa0_0_678"/>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30600eacaa0_0_678"/>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30600eacaa0_0_678"/>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30600eacaa0_0_678"/>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 name="Google Shape;188;g30600eacaa0_0_678"/>
          <p:cNvGrpSpPr/>
          <p:nvPr/>
        </p:nvGrpSpPr>
        <p:grpSpPr>
          <a:xfrm>
            <a:off x="1375064" y="3448761"/>
            <a:ext cx="1241194" cy="1226547"/>
            <a:chOff x="3175325" y="1317225"/>
            <a:chExt cx="906775" cy="896075"/>
          </a:xfrm>
        </p:grpSpPr>
        <p:sp>
          <p:nvSpPr>
            <p:cNvPr id="189" name="Google Shape;189;g30600eacaa0_0_678"/>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g30600eacaa0_0_678"/>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g30600eacaa0_0_678"/>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g30600eacaa0_0_678"/>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g30600eacaa0_0_678"/>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g30600eacaa0_0_678"/>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g30600eacaa0_0_678"/>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g30600eacaa0_0_678"/>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g30600eacaa0_0_678"/>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g30600eacaa0_0_678"/>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g30600eacaa0_0_678"/>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g30600eacaa0_0_678"/>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g30600eacaa0_0_678"/>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g30600eacaa0_0_678"/>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g30600eacaa0_0_678"/>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 name="Google Shape;204;g30600eacaa0_0_678"/>
          <p:cNvGrpSpPr/>
          <p:nvPr/>
        </p:nvGrpSpPr>
        <p:grpSpPr>
          <a:xfrm rot="-899960">
            <a:off x="6624166" y="1130041"/>
            <a:ext cx="1038294" cy="905048"/>
            <a:chOff x="4505350" y="1228400"/>
            <a:chExt cx="1038325" cy="905075"/>
          </a:xfrm>
        </p:grpSpPr>
        <p:sp>
          <p:nvSpPr>
            <p:cNvPr id="205" name="Google Shape;205;g30600eacaa0_0_678"/>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g30600eacaa0_0_678"/>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g30600eacaa0_0_678"/>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g30600eacaa0_0_678"/>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g30600eacaa0_0_678"/>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g30600eacaa0_0_678"/>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g30600eacaa0_0_678"/>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g30600eacaa0_0_678"/>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g30600eacaa0_0_678"/>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g30600eacaa0_0_678"/>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g30600eacaa0_0_678"/>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g30600eacaa0_0_678"/>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g30600eacaa0_0_678"/>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g30600eacaa0_0_678"/>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g30600eacaa0_0_678"/>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g30600eacaa0_0_678"/>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g30600eacaa0_0_678"/>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g30600eacaa0_0_678"/>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g30600eacaa0_0_678"/>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g30600eacaa0_0_678"/>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g30600eacaa0_0_678"/>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g30600eacaa0_0_678"/>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g30600eacaa0_0_678"/>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g30600eacaa0_0_678"/>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g30600eacaa0_0_678"/>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g30600eacaa0_0_678"/>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31" name="Google Shape;231;g30600eacaa0_0_67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fade">
                                      <p:cBhvr>
                                        <p:cTn id="7" dur="10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g2d3909b89c2_0_242"/>
          <p:cNvSpPr txBox="1">
            <a:spLocks noGrp="1"/>
          </p:cNvSpPr>
          <p:nvPr>
            <p:ph type="subTitle" idx="1"/>
          </p:nvPr>
        </p:nvSpPr>
        <p:spPr>
          <a:xfrm>
            <a:off x="714300"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sp>
        <p:nvSpPr>
          <p:cNvPr id="869" name="Google Shape;869;g2d3909b89c2_0_242"/>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endParaRPr/>
          </a:p>
        </p:txBody>
      </p:sp>
      <p:sp>
        <p:nvSpPr>
          <p:cNvPr id="870" name="Google Shape;870;g2d3909b89c2_0_242"/>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pic>
        <p:nvPicPr>
          <p:cNvPr id="871" name="Google Shape;871;g2d3909b89c2_0_242"/>
          <p:cNvPicPr preferRelativeResize="0"/>
          <p:nvPr/>
        </p:nvPicPr>
        <p:blipFill rotWithShape="1">
          <a:blip r:embed="rId3">
            <a:alphaModFix/>
          </a:blip>
          <a:srcRect t="2287" b="9746"/>
          <a:stretch/>
        </p:blipFill>
        <p:spPr>
          <a:xfrm>
            <a:off x="0" y="-700644"/>
            <a:ext cx="9144000" cy="603266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g30600eacaa0_0_625"/>
          <p:cNvSpPr txBox="1"/>
          <p:nvPr/>
        </p:nvSpPr>
        <p:spPr>
          <a:xfrm>
            <a:off x="253725" y="622750"/>
            <a:ext cx="6760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1: Awareness and Engagement (Months 1-3)</a:t>
            </a:r>
            <a:endParaRPr>
              <a:solidFill>
                <a:srgbClr val="22A9A2"/>
              </a:solidFill>
            </a:endParaRPr>
          </a:p>
        </p:txBody>
      </p:sp>
      <p:sp>
        <p:nvSpPr>
          <p:cNvPr id="877" name="Google Shape;877;g30600eacaa0_0_625"/>
          <p:cNvSpPr txBox="1"/>
          <p:nvPr/>
        </p:nvSpPr>
        <p:spPr>
          <a:xfrm>
            <a:off x="3842625" y="7150"/>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rgbClr val="391463"/>
                </a:solidFill>
                <a:latin typeface="Alata"/>
                <a:ea typeface="Alata"/>
                <a:cs typeface="Alata"/>
                <a:sym typeface="Alata"/>
              </a:rPr>
              <a:t>Action</a:t>
            </a:r>
            <a:endParaRPr>
              <a:solidFill>
                <a:srgbClr val="391463"/>
              </a:solidFill>
            </a:endParaRPr>
          </a:p>
        </p:txBody>
      </p:sp>
      <p:graphicFrame>
        <p:nvGraphicFramePr>
          <p:cNvPr id="878" name="Google Shape;878;g30600eacaa0_0_625"/>
          <p:cNvGraphicFramePr/>
          <p:nvPr/>
        </p:nvGraphicFramePr>
        <p:xfrm>
          <a:off x="952500" y="988025"/>
          <a:ext cx="7239000" cy="3625540"/>
        </p:xfrm>
        <a:graphic>
          <a:graphicData uri="http://schemas.openxmlformats.org/drawingml/2006/table">
            <a:tbl>
              <a:tblPr>
                <a:noFill/>
                <a:tableStyleId>{D0FA8A5C-22CE-4936-ACC7-D050F789FCC0}</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48000">
                <a:tc>
                  <a:txBody>
                    <a:bodyPr/>
                    <a:lstStyle/>
                    <a:p>
                      <a:pPr marL="0" lvl="0" indent="0" algn="ctr" rtl="0">
                        <a:lnSpc>
                          <a:spcPct val="100000"/>
                        </a:lnSpc>
                        <a:spcBef>
                          <a:spcPts val="0"/>
                        </a:spcBef>
                        <a:spcAft>
                          <a:spcPts val="0"/>
                        </a:spcAft>
                        <a:buNone/>
                      </a:pPr>
                      <a:r>
                        <a:rPr lang="en-US" sz="1300" b="1">
                          <a:solidFill>
                            <a:srgbClr val="FFFFFF"/>
                          </a:solidFill>
                        </a:rPr>
                        <a:t>Activity</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Deadline</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Responsible Party</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Budget (EGP)</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636150">
                <a:tc>
                  <a:txBody>
                    <a:bodyPr/>
                    <a:lstStyle/>
                    <a:p>
                      <a:pPr marL="0" lvl="0" indent="0" algn="ctr" rtl="0">
                        <a:lnSpc>
                          <a:spcPct val="100000"/>
                        </a:lnSpc>
                        <a:spcBef>
                          <a:spcPts val="0"/>
                        </a:spcBef>
                        <a:spcAft>
                          <a:spcPts val="0"/>
                        </a:spcAft>
                        <a:buNone/>
                      </a:pPr>
                      <a:r>
                        <a:rPr lang="en-US">
                          <a:solidFill>
                            <a:srgbClr val="22A9A2"/>
                          </a:solidFill>
                        </a:rPr>
                        <a:t>Social media marketing (Facebook, LinkedIn, Instagram)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448000">
                <a:tc>
                  <a:txBody>
                    <a:bodyPr/>
                    <a:lstStyle/>
                    <a:p>
                      <a:pPr marL="0" lvl="0" indent="0" algn="ctr" rtl="0">
                        <a:lnSpc>
                          <a:spcPct val="100000"/>
                        </a:lnSpc>
                        <a:spcBef>
                          <a:spcPts val="0"/>
                        </a:spcBef>
                        <a:spcAft>
                          <a:spcPts val="0"/>
                        </a:spcAft>
                        <a:buNone/>
                      </a:pPr>
                      <a:r>
                        <a:rPr lang="en-US">
                          <a:solidFill>
                            <a:srgbClr val="22A9A2"/>
                          </a:solidFill>
                        </a:rPr>
                        <a:t>Content marketing (blog posts, articles, webinars)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Monthly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Content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5,000/month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448000">
                <a:tc>
                  <a:txBody>
                    <a:bodyPr/>
                    <a:lstStyle/>
                    <a:p>
                      <a:pPr marL="0" lvl="0" indent="0" algn="ctr" rtl="0">
                        <a:lnSpc>
                          <a:spcPct val="100000"/>
                        </a:lnSpc>
                        <a:spcBef>
                          <a:spcPts val="0"/>
                        </a:spcBef>
                        <a:spcAft>
                          <a:spcPts val="0"/>
                        </a:spcAft>
                        <a:buNone/>
                      </a:pPr>
                      <a:r>
                        <a:rPr lang="en-US">
                          <a:solidFill>
                            <a:srgbClr val="22A9A2"/>
                          </a:solidFill>
                        </a:rPr>
                        <a:t>Email marketing campaigns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Bi-weekly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3,000/month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448000">
                <a:tc>
                  <a:txBody>
                    <a:bodyPr/>
                    <a:lstStyle/>
                    <a:p>
                      <a:pPr marL="0" lvl="0" indent="0" algn="ctr" rtl="0">
                        <a:lnSpc>
                          <a:spcPct val="100000"/>
                        </a:lnSpc>
                        <a:spcBef>
                          <a:spcPts val="0"/>
                        </a:spcBef>
                        <a:spcAft>
                          <a:spcPts val="0"/>
                        </a:spcAft>
                        <a:buNone/>
                      </a:pPr>
                      <a:r>
                        <a:rPr lang="en-US">
                          <a:solidFill>
                            <a:srgbClr val="22A9A2"/>
                          </a:solidFill>
                        </a:rPr>
                        <a:t>Partnerships with healthcare associations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Q1</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Partnerships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15,000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448000">
                <a:tc>
                  <a:txBody>
                    <a:bodyPr/>
                    <a:lstStyle/>
                    <a:p>
                      <a:pPr marL="0" lvl="0" indent="0" algn="ctr" rtl="0">
                        <a:lnSpc>
                          <a:spcPct val="100000"/>
                        </a:lnSpc>
                        <a:spcBef>
                          <a:spcPts val="0"/>
                        </a:spcBef>
                        <a:spcAft>
                          <a:spcPts val="0"/>
                        </a:spcAft>
                        <a:buNone/>
                      </a:pPr>
                      <a:r>
                        <a:rPr lang="en-US">
                          <a:solidFill>
                            <a:srgbClr val="22A9A2"/>
                          </a:solidFill>
                        </a:rPr>
                        <a:t>Attend healthcare conferences and events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Q1</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10,000/event</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879" name="Google Shape;879;g30600eacaa0_0_625"/>
          <p:cNvGraphicFramePr/>
          <p:nvPr/>
        </p:nvGraphicFramePr>
        <p:xfrm>
          <a:off x="6381750" y="4613525"/>
          <a:ext cx="1556025" cy="396210"/>
        </p:xfrm>
        <a:graphic>
          <a:graphicData uri="http://schemas.openxmlformats.org/drawingml/2006/table">
            <a:tbl>
              <a:tblPr>
                <a:noFill/>
                <a:tableStyleId>{D0FA8A5C-22CE-4936-ACC7-D050F789FCC0}</a:tableStyleId>
              </a:tblPr>
              <a:tblGrid>
                <a:gridCol w="155602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55,000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880" name="Google Shape;880;g30600eacaa0_0_62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g307318921bb_0_3"/>
          <p:cNvSpPr txBox="1"/>
          <p:nvPr/>
        </p:nvSpPr>
        <p:spPr>
          <a:xfrm>
            <a:off x="338275" y="685825"/>
            <a:ext cx="4626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2: Conversion and Retention (Months 4-6)</a:t>
            </a:r>
            <a:endParaRPr>
              <a:solidFill>
                <a:srgbClr val="22A9A2"/>
              </a:solidFill>
            </a:endParaRPr>
          </a:p>
        </p:txBody>
      </p:sp>
      <p:graphicFrame>
        <p:nvGraphicFramePr>
          <p:cNvPr id="886" name="Google Shape;886;g307318921bb_0_3"/>
          <p:cNvGraphicFramePr/>
          <p:nvPr/>
        </p:nvGraphicFramePr>
        <p:xfrm>
          <a:off x="845250" y="1255775"/>
          <a:ext cx="7239000" cy="3300351"/>
        </p:xfrm>
        <a:graphic>
          <a:graphicData uri="http://schemas.openxmlformats.org/drawingml/2006/table">
            <a:tbl>
              <a:tblPr>
                <a:noFill/>
                <a:tableStyleId>{D0FA8A5C-22CE-4936-ACC7-D050F789FCC0}</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lnSpc>
                          <a:spcPct val="115000"/>
                        </a:lnSpc>
                        <a:spcBef>
                          <a:spcPts val="0"/>
                        </a:spcBef>
                        <a:spcAft>
                          <a:spcPts val="0"/>
                        </a:spcAft>
                        <a:buNone/>
                      </a:pPr>
                      <a:r>
                        <a:rPr lang="en-US" sz="1800" b="1">
                          <a:solidFill>
                            <a:srgbClr val="FFFFFF"/>
                          </a:solidFill>
                        </a:rPr>
                        <a:t>Activity</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Deadline</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Responsible Party</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Budget (EGP)</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381000">
                <a:tc>
                  <a:txBody>
                    <a:bodyPr/>
                    <a:lstStyle/>
                    <a:p>
                      <a:pPr marL="0" lvl="0" indent="0" algn="ctr" rtl="0">
                        <a:lnSpc>
                          <a:spcPct val="115000"/>
                        </a:lnSpc>
                        <a:spcBef>
                          <a:spcPts val="0"/>
                        </a:spcBef>
                        <a:spcAft>
                          <a:spcPts val="0"/>
                        </a:spcAft>
                        <a:buNone/>
                      </a:pPr>
                      <a:r>
                        <a:rPr lang="en-US">
                          <a:solidFill>
                            <a:srgbClr val="22A9A2"/>
                          </a:solidFill>
                        </a:rPr>
                        <a:t>Paid advertising (Google Ads, Facebook Ads)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10,000/month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lnSpc>
                          <a:spcPct val="115000"/>
                        </a:lnSpc>
                        <a:spcBef>
                          <a:spcPts val="0"/>
                        </a:spcBef>
                        <a:spcAft>
                          <a:spcPts val="0"/>
                        </a:spcAft>
                        <a:buNone/>
                      </a:pPr>
                      <a:r>
                        <a:rPr lang="en-US">
                          <a:solidFill>
                            <a:srgbClr val="22A9A2"/>
                          </a:solidFill>
                        </a:rPr>
                        <a:t>Targeted email marketing campaigns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Weekly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5,000/month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lnSpc>
                          <a:spcPct val="115000"/>
                        </a:lnSpc>
                        <a:spcBef>
                          <a:spcPts val="0"/>
                        </a:spcBef>
                        <a:spcAft>
                          <a:spcPts val="0"/>
                        </a:spcAft>
                        <a:buNone/>
                      </a:pPr>
                      <a:r>
                        <a:rPr lang="en-US">
                          <a:solidFill>
                            <a:srgbClr val="22A9A2"/>
                          </a:solidFill>
                        </a:rPr>
                        <a:t>User onboarding and support</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Customer Support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10,000/month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lnSpc>
                          <a:spcPct val="115000"/>
                        </a:lnSpc>
                        <a:spcBef>
                          <a:spcPts val="0"/>
                        </a:spcBef>
                        <a:spcAft>
                          <a:spcPts val="0"/>
                        </a:spcAft>
                        <a:buNone/>
                      </a:pPr>
                      <a:r>
                        <a:rPr lang="en-US">
                          <a:solidFill>
                            <a:srgbClr val="22A9A2"/>
                          </a:solidFill>
                        </a:rPr>
                        <a:t>Referral program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Q2</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lnSpc>
                          <a:spcPct val="115000"/>
                        </a:lnSpc>
                        <a:spcBef>
                          <a:spcPts val="0"/>
                        </a:spcBef>
                        <a:spcAft>
                          <a:spcPts val="0"/>
                        </a:spcAft>
                        <a:buNone/>
                      </a:pPr>
                      <a:r>
                        <a:rPr lang="en-US">
                          <a:solidFill>
                            <a:srgbClr val="22A9A2"/>
                          </a:solidFill>
                        </a:rPr>
                        <a:t>Customer satisfaction surveys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Bi-monthly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2,000/month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887" name="Google Shape;887;g307318921bb_0_3"/>
          <p:cNvGraphicFramePr/>
          <p:nvPr/>
        </p:nvGraphicFramePr>
        <p:xfrm>
          <a:off x="6274500" y="4465500"/>
          <a:ext cx="1809750" cy="396210"/>
        </p:xfrm>
        <a:graphic>
          <a:graphicData uri="http://schemas.openxmlformats.org/drawingml/2006/table">
            <a:tbl>
              <a:tblPr>
                <a:noFill/>
                <a:tableStyleId>{D0FA8A5C-22CE-4936-ACC7-D050F789FCC0}</a:tableStyleId>
              </a:tblPr>
              <a:tblGrid>
                <a:gridCol w="1809750">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86,000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888" name="Google Shape;888;g307318921bb_0_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893" name="Google Shape;893;g30600eacaa0_0_661"/>
          <p:cNvSpPr txBox="1"/>
          <p:nvPr/>
        </p:nvSpPr>
        <p:spPr>
          <a:xfrm>
            <a:off x="253725" y="622750"/>
            <a:ext cx="3588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3: Growth and Expansion (Months 7-12</a:t>
            </a:r>
            <a:endParaRPr>
              <a:solidFill>
                <a:srgbClr val="22A9A2"/>
              </a:solidFill>
            </a:endParaRPr>
          </a:p>
        </p:txBody>
      </p:sp>
      <p:graphicFrame>
        <p:nvGraphicFramePr>
          <p:cNvPr id="894" name="Google Shape;894;g30600eacaa0_0_661"/>
          <p:cNvGraphicFramePr/>
          <p:nvPr/>
        </p:nvGraphicFramePr>
        <p:xfrm>
          <a:off x="687275" y="1358700"/>
          <a:ext cx="7377375" cy="2583180"/>
        </p:xfrm>
        <a:graphic>
          <a:graphicData uri="http://schemas.openxmlformats.org/drawingml/2006/table">
            <a:tbl>
              <a:tblPr>
                <a:noFill/>
                <a:tableStyleId>{D0FA8A5C-22CE-4936-ACC7-D050F789FCC0}</a:tableStyleId>
              </a:tblPr>
              <a:tblGrid>
                <a:gridCol w="1948125">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lnSpc>
                          <a:spcPct val="100000"/>
                        </a:lnSpc>
                        <a:spcBef>
                          <a:spcPts val="0"/>
                        </a:spcBef>
                        <a:spcAft>
                          <a:spcPts val="0"/>
                        </a:spcAft>
                        <a:buNone/>
                      </a:pPr>
                      <a:r>
                        <a:rPr lang="en-US" sz="1200" b="1">
                          <a:solidFill>
                            <a:srgbClr val="FFFFFF"/>
                          </a:solidFill>
                        </a:rPr>
                        <a:t>Activity</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Deadline</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Responsible Party</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Budget (EGP)</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381000">
                <a:tc>
                  <a:txBody>
                    <a:bodyPr/>
                    <a:lstStyle/>
                    <a:p>
                      <a:pPr marL="0" lvl="0" indent="0" algn="ctr" rtl="0">
                        <a:lnSpc>
                          <a:spcPct val="100000"/>
                        </a:lnSpc>
                        <a:spcBef>
                          <a:spcPts val="0"/>
                        </a:spcBef>
                        <a:spcAft>
                          <a:spcPts val="0"/>
                        </a:spcAft>
                        <a:buNone/>
                      </a:pPr>
                      <a:r>
                        <a:rPr lang="en-US">
                          <a:solidFill>
                            <a:srgbClr val="22A9A2"/>
                          </a:solidFill>
                        </a:rPr>
                        <a:t>Influencer marketing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Q3</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lnSpc>
                          <a:spcPct val="100000"/>
                        </a:lnSpc>
                        <a:spcBef>
                          <a:spcPts val="0"/>
                        </a:spcBef>
                        <a:spcAft>
                          <a:spcPts val="0"/>
                        </a:spcAft>
                        <a:buNone/>
                      </a:pPr>
                      <a:r>
                        <a:rPr lang="en-US">
                          <a:solidFill>
                            <a:srgbClr val="22A9A2"/>
                          </a:solidFill>
                        </a:rPr>
                        <a:t>Public relations (media outreach)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Q3</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PR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lnSpc>
                          <a:spcPct val="100000"/>
                        </a:lnSpc>
                        <a:spcBef>
                          <a:spcPts val="0"/>
                        </a:spcBef>
                        <a:spcAft>
                          <a:spcPts val="0"/>
                        </a:spcAft>
                        <a:buNone/>
                      </a:pPr>
                      <a:r>
                        <a:rPr lang="en-US">
                          <a:solidFill>
                            <a:srgbClr val="22A9A2"/>
                          </a:solidFill>
                        </a:rPr>
                        <a:t>International expansion (e.g., neighboring Arab countries)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Q4</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Business Development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lnSpc>
                          <a:spcPct val="100000"/>
                        </a:lnSpc>
                        <a:spcBef>
                          <a:spcPts val="0"/>
                        </a:spcBef>
                        <a:spcAft>
                          <a:spcPts val="0"/>
                        </a:spcAft>
                        <a:buNone/>
                      </a:pPr>
                      <a:r>
                        <a:rPr lang="en-US">
                          <a:solidFill>
                            <a:srgbClr val="22A9A2"/>
                          </a:solidFill>
                        </a:rPr>
                        <a:t>Partnerships with international healthcare organizations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Q4</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Partnerships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895" name="Google Shape;895;g30600eacaa0_0_661"/>
          <p:cNvSpPr txBox="1"/>
          <p:nvPr/>
        </p:nvSpPr>
        <p:spPr>
          <a:xfrm>
            <a:off x="687275" y="399715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136F64"/>
                </a:solidFill>
              </a:rPr>
              <a:t>Total budget</a:t>
            </a:r>
            <a:r>
              <a:rPr lang="en-US" sz="1100" b="1"/>
              <a:t>:</a:t>
            </a:r>
            <a:r>
              <a:rPr lang="en-US" sz="1100">
                <a:solidFill>
                  <a:srgbClr val="22A9A2"/>
                </a:solidFill>
              </a:rPr>
              <a:t>241,000 EGP</a:t>
            </a:r>
            <a:endParaRPr>
              <a:solidFill>
                <a:srgbClr val="22A9A2"/>
              </a:solidFill>
            </a:endParaRPr>
          </a:p>
        </p:txBody>
      </p:sp>
      <p:graphicFrame>
        <p:nvGraphicFramePr>
          <p:cNvPr id="896" name="Google Shape;896;g30600eacaa0_0_661"/>
          <p:cNvGraphicFramePr/>
          <p:nvPr/>
        </p:nvGraphicFramePr>
        <p:xfrm>
          <a:off x="6254900" y="3941850"/>
          <a:ext cx="1809750" cy="396210"/>
        </p:xfrm>
        <a:graphic>
          <a:graphicData uri="http://schemas.openxmlformats.org/drawingml/2006/table">
            <a:tbl>
              <a:tblPr>
                <a:noFill/>
                <a:tableStyleId>{D0FA8A5C-22CE-4936-ACC7-D050F789FCC0}</a:tableStyleId>
              </a:tblPr>
              <a:tblGrid>
                <a:gridCol w="1809750">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100,000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897" name="Google Shape;897;g30600eacaa0_0_661"/>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g30b73073c3b_0_9"/>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903" name="Google Shape;903;g30b73073c3b_0_9"/>
          <p:cNvPicPr preferRelativeResize="0"/>
          <p:nvPr/>
        </p:nvPicPr>
        <p:blipFill>
          <a:blip r:embed="rId4">
            <a:alphaModFix/>
          </a:blip>
          <a:stretch>
            <a:fillRect/>
          </a:stretch>
        </p:blipFill>
        <p:spPr>
          <a:xfrm>
            <a:off x="152400" y="646225"/>
            <a:ext cx="4278925" cy="4278925"/>
          </a:xfrm>
          <a:prstGeom prst="rect">
            <a:avLst/>
          </a:prstGeom>
          <a:noFill/>
          <a:ln>
            <a:noFill/>
          </a:ln>
        </p:spPr>
      </p:pic>
      <p:sp>
        <p:nvSpPr>
          <p:cNvPr id="904" name="Google Shape;904;g30b73073c3b_0_9"/>
          <p:cNvSpPr txBox="1"/>
          <p:nvPr/>
        </p:nvSpPr>
        <p:spPr>
          <a:xfrm>
            <a:off x="4668725" y="2149750"/>
            <a:ext cx="4194000" cy="6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a:solidFill>
                  <a:schemeClr val="dk2"/>
                </a:solidFill>
                <a:latin typeface="Montserrat"/>
                <a:ea typeface="Montserrat"/>
                <a:cs typeface="Montserrat"/>
                <a:sym typeface="Montserrat"/>
              </a:rPr>
              <a:t>We made creative content (text with image ) taken into consideration our theme color ,</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there is also a reel .</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endParaRPr sz="1300">
              <a:solidFill>
                <a:schemeClr val="dk2"/>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g30b73073c3b_3_0"/>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a:p>
        </p:txBody>
      </p:sp>
      <p:sp>
        <p:nvSpPr>
          <p:cNvPr id="910" name="Google Shape;910;g30b73073c3b_3_0"/>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pic>
        <p:nvPicPr>
          <p:cNvPr id="911" name="Google Shape;911;g30b73073c3b_3_0"/>
          <p:cNvPicPr preferRelativeResize="0"/>
          <p:nvPr/>
        </p:nvPicPr>
        <p:blipFill>
          <a:blip r:embed="rId3">
            <a:alphaModFix/>
          </a:blip>
          <a:stretch>
            <a:fillRect/>
          </a:stretch>
        </p:blipFill>
        <p:spPr>
          <a:xfrm>
            <a:off x="248650" y="75274"/>
            <a:ext cx="8438624" cy="52477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g30b73073c3b_3_15"/>
          <p:cNvSpPr txBox="1">
            <a:spLocks noGrp="1"/>
          </p:cNvSpPr>
          <p:nvPr>
            <p:ph type="title"/>
          </p:nvPr>
        </p:nvSpPr>
        <p:spPr>
          <a:xfrm>
            <a:off x="970200" y="272925"/>
            <a:ext cx="7078800"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400"/>
              <a:t>Reel on instagram Example</a:t>
            </a:r>
            <a:endParaRPr sz="3400"/>
          </a:p>
        </p:txBody>
      </p:sp>
      <p:sp>
        <p:nvSpPr>
          <p:cNvPr id="917" name="Google Shape;917;g30b73073c3b_3_15"/>
          <p:cNvSpPr txBox="1">
            <a:spLocks noGrp="1"/>
          </p:cNvSpPr>
          <p:nvPr>
            <p:ph type="subTitle" idx="1"/>
          </p:nvPr>
        </p:nvSpPr>
        <p:spPr>
          <a:xfrm>
            <a:off x="132575" y="1121625"/>
            <a:ext cx="8517300" cy="16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u="sng">
                <a:solidFill>
                  <a:schemeClr val="hlink"/>
                </a:solidFill>
                <a:hlinkClick r:id="rId3"/>
              </a:rPr>
              <a:t>https://www.instagram.com/reel/C-KeCrFSrhE/?utm_source=ig_web_copy_link</a:t>
            </a:r>
            <a:endParaRPr/>
          </a:p>
        </p:txBody>
      </p:sp>
      <p:pic>
        <p:nvPicPr>
          <p:cNvPr id="918" name="Google Shape;918;g30b73073c3b_3_15"/>
          <p:cNvPicPr preferRelativeResize="0"/>
          <p:nvPr/>
        </p:nvPicPr>
        <p:blipFill>
          <a:blip r:embed="rId4">
            <a:alphaModFix/>
          </a:blip>
          <a:stretch>
            <a:fillRect/>
          </a:stretch>
        </p:blipFill>
        <p:spPr>
          <a:xfrm>
            <a:off x="2381975" y="1526550"/>
            <a:ext cx="4190050" cy="36169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g30b73073c3b_3_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a:p>
        </p:txBody>
      </p:sp>
      <p:sp>
        <p:nvSpPr>
          <p:cNvPr id="924" name="Google Shape;924;g30b73073c3b_3_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pic>
        <p:nvPicPr>
          <p:cNvPr id="925" name="Google Shape;925;g30b73073c3b_3_9"/>
          <p:cNvPicPr preferRelativeResize="0"/>
          <p:nvPr/>
        </p:nvPicPr>
        <p:blipFill rotWithShape="1">
          <a:blip r:embed="rId3">
            <a:alphaModFix/>
          </a:blip>
          <a:srcRect b="3203"/>
          <a:stretch/>
        </p:blipFill>
        <p:spPr>
          <a:xfrm>
            <a:off x="117800" y="295575"/>
            <a:ext cx="9026202" cy="52884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pic>
        <p:nvPicPr>
          <p:cNvPr id="930" name="Google Shape;930;g30b802f9697_0_22"/>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931" name="Google Shape;931;g30b802f9697_0_22"/>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Awareness campaign paid ad</a:t>
            </a:r>
            <a:endParaRPr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p:txBody>
      </p:sp>
      <p:pic>
        <p:nvPicPr>
          <p:cNvPr id="932" name="Google Shape;932;g30b802f9697_0_22"/>
          <p:cNvPicPr preferRelativeResize="0"/>
          <p:nvPr/>
        </p:nvPicPr>
        <p:blipFill>
          <a:blip r:embed="rId4">
            <a:alphaModFix/>
          </a:blip>
          <a:stretch>
            <a:fillRect/>
          </a:stretch>
        </p:blipFill>
        <p:spPr>
          <a:xfrm>
            <a:off x="121100" y="840800"/>
            <a:ext cx="4220723" cy="2116124"/>
          </a:xfrm>
          <a:prstGeom prst="rect">
            <a:avLst/>
          </a:prstGeom>
          <a:noFill/>
          <a:ln>
            <a:noFill/>
          </a:ln>
        </p:spPr>
      </p:pic>
      <p:sp>
        <p:nvSpPr>
          <p:cNvPr id="933" name="Google Shape;933;g30b802f9697_0_22"/>
          <p:cNvSpPr txBox="1"/>
          <p:nvPr/>
        </p:nvSpPr>
        <p:spPr>
          <a:xfrm>
            <a:off x="336750" y="3395050"/>
            <a:ext cx="45900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a:solidFill>
                  <a:schemeClr val="dk2"/>
                </a:solidFill>
                <a:latin typeface="Montserrat"/>
                <a:ea typeface="Montserrat"/>
                <a:cs typeface="Montserrat"/>
                <a:sym typeface="Montserrat"/>
              </a:rPr>
              <a:t>Depending on the result we continued with B </a:t>
            </a:r>
            <a:endParaRPr sz="1300">
              <a:solidFill>
                <a:schemeClr val="dk2"/>
              </a:solidFill>
              <a:latin typeface="Montserrat"/>
              <a:ea typeface="Montserrat"/>
              <a:cs typeface="Montserrat"/>
              <a:sym typeface="Montserrat"/>
            </a:endParaRPr>
          </a:p>
        </p:txBody>
      </p:sp>
      <p:pic>
        <p:nvPicPr>
          <p:cNvPr id="934" name="Google Shape;934;g30b802f9697_0_22"/>
          <p:cNvPicPr preferRelativeResize="0"/>
          <p:nvPr/>
        </p:nvPicPr>
        <p:blipFill>
          <a:blip r:embed="rId5">
            <a:alphaModFix/>
          </a:blip>
          <a:stretch>
            <a:fillRect/>
          </a:stretch>
        </p:blipFill>
        <p:spPr>
          <a:xfrm>
            <a:off x="4720400" y="891800"/>
            <a:ext cx="4302500" cy="2065126"/>
          </a:xfrm>
          <a:prstGeom prst="rect">
            <a:avLst/>
          </a:prstGeom>
          <a:noFill/>
          <a:ln>
            <a:noFill/>
          </a:ln>
        </p:spPr>
      </p:pic>
      <p:sp>
        <p:nvSpPr>
          <p:cNvPr id="935" name="Google Shape;935;g30b802f9697_0_22"/>
          <p:cNvSpPr txBox="1"/>
          <p:nvPr/>
        </p:nvSpPr>
        <p:spPr>
          <a:xfrm>
            <a:off x="2455450" y="2899250"/>
            <a:ext cx="11187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Montserrat"/>
                <a:ea typeface="Montserrat"/>
                <a:cs typeface="Montserrat"/>
                <a:sym typeface="Montserrat"/>
              </a:rPr>
              <a:t>A</a:t>
            </a:r>
            <a:endParaRPr sz="2400" b="1">
              <a:solidFill>
                <a:schemeClr val="dk2"/>
              </a:solidFill>
              <a:latin typeface="Montserrat"/>
              <a:ea typeface="Montserrat"/>
              <a:cs typeface="Montserrat"/>
              <a:sym typeface="Montserrat"/>
            </a:endParaRPr>
          </a:p>
        </p:txBody>
      </p:sp>
      <p:sp>
        <p:nvSpPr>
          <p:cNvPr id="936" name="Google Shape;936;g30b802f9697_0_22"/>
          <p:cNvSpPr txBox="1"/>
          <p:nvPr/>
        </p:nvSpPr>
        <p:spPr>
          <a:xfrm>
            <a:off x="6931750" y="2899250"/>
            <a:ext cx="11187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Montserrat"/>
                <a:ea typeface="Montserrat"/>
                <a:cs typeface="Montserrat"/>
                <a:sym typeface="Montserrat"/>
              </a:rPr>
              <a:t>B</a:t>
            </a:r>
            <a:endParaRPr sz="2400" b="1">
              <a:solidFill>
                <a:schemeClr val="dk2"/>
              </a:solidFill>
              <a:latin typeface="Montserrat"/>
              <a:ea typeface="Montserrat"/>
              <a:cs typeface="Montserrat"/>
              <a:sym typeface="Montserrat"/>
            </a:endParaRPr>
          </a:p>
        </p:txBody>
      </p:sp>
      <p:pic>
        <p:nvPicPr>
          <p:cNvPr id="937" name="Google Shape;937;g30b802f9697_0_22"/>
          <p:cNvPicPr preferRelativeResize="0"/>
          <p:nvPr/>
        </p:nvPicPr>
        <p:blipFill rotWithShape="1">
          <a:blip r:embed="rId6">
            <a:alphaModFix/>
          </a:blip>
          <a:srcRect t="12442" b="38513"/>
          <a:stretch/>
        </p:blipFill>
        <p:spPr>
          <a:xfrm>
            <a:off x="408839" y="3821275"/>
            <a:ext cx="5178460" cy="1198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pic>
        <p:nvPicPr>
          <p:cNvPr id="942" name="Google Shape;942;g30b73073c3b_0_0"/>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943" name="Google Shape;943;g30b73073c3b_0_0"/>
          <p:cNvPicPr preferRelativeResize="0"/>
          <p:nvPr/>
        </p:nvPicPr>
        <p:blipFill>
          <a:blip r:embed="rId4">
            <a:alphaModFix/>
          </a:blip>
          <a:stretch>
            <a:fillRect/>
          </a:stretch>
        </p:blipFill>
        <p:spPr>
          <a:xfrm>
            <a:off x="408850" y="1022850"/>
            <a:ext cx="6823499" cy="3490975"/>
          </a:xfrm>
          <a:prstGeom prst="rect">
            <a:avLst/>
          </a:prstGeom>
          <a:noFill/>
          <a:ln>
            <a:noFill/>
          </a:ln>
        </p:spPr>
      </p:pic>
      <p:sp>
        <p:nvSpPr>
          <p:cNvPr id="944" name="Google Shape;944;g30b73073c3b_0_0"/>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Awareness campaign result</a:t>
            </a:r>
            <a:r>
              <a:rPr lang="en-US" sz="1300">
                <a:solidFill>
                  <a:schemeClr val="dk2"/>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30600eacaa0_0_133"/>
          <p:cNvSpPr/>
          <p:nvPr/>
        </p:nvSpPr>
        <p:spPr>
          <a:xfrm>
            <a:off x="83050" y="558175"/>
            <a:ext cx="1557000" cy="17067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1200">
              <a:solidFill>
                <a:schemeClr val="lt1"/>
              </a:solidFill>
              <a:latin typeface="Montserrat"/>
              <a:ea typeface="Montserrat"/>
              <a:cs typeface="Montserrat"/>
              <a:sym typeface="Montserrat"/>
            </a:endParaRPr>
          </a:p>
          <a:p>
            <a:pPr marL="457200" lvl="0" indent="-285750" algn="l" rtl="0">
              <a:lnSpc>
                <a:spcPct val="115000"/>
              </a:lnSpc>
              <a:spcBef>
                <a:spcPts val="1200"/>
              </a:spcBef>
              <a:spcAft>
                <a:spcPts val="0"/>
              </a:spcAft>
              <a:buClr>
                <a:schemeClr val="lt1"/>
              </a:buClr>
              <a:buSzPts val="900"/>
              <a:buChar char="●"/>
            </a:pPr>
            <a:r>
              <a:rPr lang="en-US" sz="1200">
                <a:solidFill>
                  <a:schemeClr val="lt1"/>
                </a:solidFill>
                <a:latin typeface="Montserrat"/>
                <a:ea typeface="Montserrat"/>
                <a:cs typeface="Montserrat"/>
                <a:sym typeface="Montserrat"/>
              </a:rPr>
              <a:t>hospital</a:t>
            </a:r>
            <a:endParaRPr sz="1200">
              <a:solidFill>
                <a:schemeClr val="lt1"/>
              </a:solidFill>
              <a:latin typeface="Montserrat"/>
              <a:ea typeface="Montserrat"/>
              <a:cs typeface="Montserrat"/>
              <a:sym typeface="Montserrat"/>
            </a:endParaRPr>
          </a:p>
          <a:p>
            <a:pPr marL="457200" lvl="0" indent="-285750" algn="l" rtl="0">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healthcare centers</a:t>
            </a:r>
            <a:endParaRPr sz="1200">
              <a:solidFill>
                <a:schemeClr val="lt1"/>
              </a:solidFill>
              <a:latin typeface="Montserrat"/>
              <a:ea typeface="Montserrat"/>
              <a:cs typeface="Montserrat"/>
              <a:sym typeface="Montserrat"/>
            </a:endParaRPr>
          </a:p>
          <a:p>
            <a:pPr marL="457200" lvl="0" indent="-285750" algn="l" rtl="0">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technology companies</a:t>
            </a:r>
            <a:endParaRPr sz="1200">
              <a:solidFill>
                <a:schemeClr val="lt1"/>
              </a:solidFill>
              <a:latin typeface="Montserrat"/>
              <a:ea typeface="Montserrat"/>
              <a:cs typeface="Montserrat"/>
              <a:sym typeface="Montserrat"/>
            </a:endParaRPr>
          </a:p>
        </p:txBody>
      </p:sp>
      <p:sp>
        <p:nvSpPr>
          <p:cNvPr id="237" name="Google Shape;237;g30600eacaa0_0_133"/>
          <p:cNvSpPr/>
          <p:nvPr/>
        </p:nvSpPr>
        <p:spPr>
          <a:xfrm>
            <a:off x="3439075" y="846600"/>
            <a:ext cx="20334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Medical era</a:t>
            </a:r>
            <a:endParaRPr sz="1100">
              <a:solidFill>
                <a:srgbClr val="FFFFFF"/>
              </a:solidFill>
              <a:latin typeface="Montserrat"/>
              <a:ea typeface="Montserrat"/>
              <a:cs typeface="Montserrat"/>
              <a:sym typeface="Montserrat"/>
            </a:endParaRPr>
          </a:p>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Growth.</a:t>
            </a:r>
            <a:endParaRPr sz="1100">
              <a:solidFill>
                <a:srgbClr val="FFFFFF"/>
              </a:solidFill>
              <a:latin typeface="Montserrat"/>
              <a:ea typeface="Montserrat"/>
              <a:cs typeface="Montserrat"/>
              <a:sym typeface="Montserrat"/>
            </a:endParaRPr>
          </a:p>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Credible source of healthcare management training.</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Flexible learning.</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Expert instructors.</a:t>
            </a:r>
            <a:endParaRPr sz="1100">
              <a:solidFill>
                <a:srgbClr val="FFFFFF"/>
              </a:solidFill>
              <a:latin typeface="Montserrat"/>
              <a:ea typeface="Montserrat"/>
              <a:cs typeface="Montserrat"/>
              <a:sym typeface="Montserrat"/>
            </a:endParaRPr>
          </a:p>
        </p:txBody>
      </p:sp>
      <p:sp>
        <p:nvSpPr>
          <p:cNvPr id="238" name="Google Shape;238;g30600eacaa0_0_133"/>
          <p:cNvSpPr/>
          <p:nvPr/>
        </p:nvSpPr>
        <p:spPr>
          <a:xfrm>
            <a:off x="5472475" y="846600"/>
            <a:ext cx="19410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Offers </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Suggest relevant courses based on learners' interests and progress.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 dedicated customer support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loyalty program.</a:t>
            </a:r>
            <a:endParaRPr sz="1100">
              <a:solidFill>
                <a:srgbClr val="FFFFFF"/>
              </a:solidFill>
              <a:latin typeface="Montserrat"/>
              <a:ea typeface="Montserrat"/>
              <a:cs typeface="Montserrat"/>
              <a:sym typeface="Montserrat"/>
            </a:endParaRPr>
          </a:p>
        </p:txBody>
      </p:sp>
      <p:sp>
        <p:nvSpPr>
          <p:cNvPr id="239" name="Google Shape;239;g30600eacaa0_0_133"/>
          <p:cNvSpPr/>
          <p:nvPr/>
        </p:nvSpPr>
        <p:spPr>
          <a:xfrm>
            <a:off x="7413475" y="846600"/>
            <a:ext cx="1730400" cy="2726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professionals: Doctors, nurses, medical students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organizations: Hospitals, clinics, </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18 and above</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egypt and the middle east</a:t>
            </a:r>
            <a:endParaRPr sz="1100">
              <a:solidFill>
                <a:srgbClr val="FFFFFF"/>
              </a:solidFill>
              <a:latin typeface="Montserrat"/>
              <a:ea typeface="Montserrat"/>
              <a:cs typeface="Montserrat"/>
              <a:sym typeface="Montserrat"/>
            </a:endParaRPr>
          </a:p>
        </p:txBody>
      </p:sp>
      <p:sp>
        <p:nvSpPr>
          <p:cNvPr id="240" name="Google Shape;240;g30600eacaa0_0_133"/>
          <p:cNvSpPr/>
          <p:nvPr/>
        </p:nvSpPr>
        <p:spPr>
          <a:xfrm>
            <a:off x="5472475" y="3252625"/>
            <a:ext cx="1941000" cy="1868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2100" algn="l" rtl="0">
              <a:lnSpc>
                <a:spcPct val="115000"/>
              </a:lnSpc>
              <a:spcBef>
                <a:spcPts val="120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website or app for course delivery.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Social media</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Email marketing</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Partnerships  with healthcare organizations and to reach their members.</a:t>
            </a:r>
            <a:endParaRPr sz="1000">
              <a:solidFill>
                <a:srgbClr val="FFFFFF"/>
              </a:solidFill>
              <a:latin typeface="Montserrat"/>
              <a:ea typeface="Montserrat"/>
              <a:cs typeface="Montserrat"/>
              <a:sym typeface="Montserrat"/>
            </a:endParaRPr>
          </a:p>
        </p:txBody>
      </p:sp>
      <p:sp>
        <p:nvSpPr>
          <p:cNvPr id="241" name="Google Shape;241;g30600eacaa0_0_133"/>
          <p:cNvSpPr/>
          <p:nvPr/>
        </p:nvSpPr>
        <p:spPr>
          <a:xfrm>
            <a:off x="1639975" y="846600"/>
            <a:ext cx="17991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Course development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Marketing and sales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Customer support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Technology maintenance</a:t>
            </a:r>
            <a:endParaRPr sz="1100">
              <a:solidFill>
                <a:srgbClr val="FFFFFF"/>
              </a:solidFill>
              <a:latin typeface="Montserrat"/>
              <a:ea typeface="Montserrat"/>
              <a:cs typeface="Montserrat"/>
              <a:sym typeface="Montserrat"/>
            </a:endParaRPr>
          </a:p>
        </p:txBody>
      </p:sp>
      <p:sp>
        <p:nvSpPr>
          <p:cNvPr id="242" name="Google Shape;242;g30600eacaa0_0_133"/>
          <p:cNvSpPr/>
          <p:nvPr/>
        </p:nvSpPr>
        <p:spPr>
          <a:xfrm>
            <a:off x="7413475" y="3759325"/>
            <a:ext cx="1730400" cy="13842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79400" algn="l" rtl="0">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Certification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Premium content.</a:t>
            </a:r>
            <a:endParaRPr sz="1100">
              <a:solidFill>
                <a:srgbClr val="FFFFFF"/>
              </a:solidFill>
              <a:latin typeface="Montserrat"/>
              <a:ea typeface="Montserrat"/>
              <a:cs typeface="Montserrat"/>
              <a:sym typeface="Montserrat"/>
            </a:endParaRPr>
          </a:p>
        </p:txBody>
      </p:sp>
      <p:sp>
        <p:nvSpPr>
          <p:cNvPr id="243" name="Google Shape;243;g30600eacaa0_0_133"/>
          <p:cNvSpPr/>
          <p:nvPr/>
        </p:nvSpPr>
        <p:spPr>
          <a:xfrm>
            <a:off x="83050" y="2264875"/>
            <a:ext cx="1557000" cy="2878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79400" algn="l" rtl="0">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development costs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Technology costs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Instructor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Marketing and sales expenses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Customer support costs</a:t>
            </a:r>
            <a:endParaRPr sz="1100">
              <a:solidFill>
                <a:srgbClr val="FFFFFF"/>
              </a:solidFill>
              <a:latin typeface="Montserrat"/>
              <a:ea typeface="Montserrat"/>
              <a:cs typeface="Montserrat"/>
              <a:sym typeface="Montserrat"/>
            </a:endParaRPr>
          </a:p>
        </p:txBody>
      </p:sp>
      <p:sp>
        <p:nvSpPr>
          <p:cNvPr id="244" name="Google Shape;244;g30600eacaa0_0_133"/>
          <p:cNvSpPr/>
          <p:nvPr/>
        </p:nvSpPr>
        <p:spPr>
          <a:xfrm>
            <a:off x="1639975" y="2957100"/>
            <a:ext cx="2202600" cy="2186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a:solidFill>
                <a:srgbClr val="FFFFFF"/>
              </a:solidFill>
              <a:latin typeface="Montserrat"/>
              <a:ea typeface="Montserrat"/>
              <a:cs typeface="Montserrat"/>
              <a:sym typeface="Montserrat"/>
            </a:endParaRPr>
          </a:p>
          <a:p>
            <a:pPr marL="457200" lvl="0" indent="-285750" algn="l" rtl="0">
              <a:lnSpc>
                <a:spcPct val="115000"/>
              </a:lnSpc>
              <a:spcBef>
                <a:spcPts val="1200"/>
              </a:spcBef>
              <a:spcAft>
                <a:spcPts val="0"/>
              </a:spcAft>
              <a:buClr>
                <a:srgbClr val="FFFFFF"/>
              </a:buClr>
              <a:buSzPts val="900"/>
              <a:buChar char="●"/>
            </a:pPr>
            <a:r>
              <a:rPr lang="en-US" sz="1200">
                <a:solidFill>
                  <a:srgbClr val="FFFFFF"/>
                </a:solidFill>
                <a:latin typeface="Montserrat"/>
                <a:ea typeface="Montserrat"/>
                <a:cs typeface="Montserrat"/>
                <a:sym typeface="Montserrat"/>
              </a:rPr>
              <a:t>Course content</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Technology infrastructure</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Expert instructors</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Marketing and sales team</a:t>
            </a:r>
            <a:endParaRPr sz="1200">
              <a:solidFill>
                <a:srgbClr val="FFFFFF"/>
              </a:solidFill>
              <a:latin typeface="Montserrat"/>
              <a:ea typeface="Montserrat"/>
              <a:cs typeface="Montserrat"/>
              <a:sym typeface="Montserrat"/>
            </a:endParaRPr>
          </a:p>
          <a:p>
            <a:pPr marL="457200" lvl="0" indent="-304800" algn="l" rtl="0">
              <a:lnSpc>
                <a:spcPct val="115000"/>
              </a:lnSpc>
              <a:spcBef>
                <a:spcPts val="0"/>
              </a:spcBef>
              <a:spcAft>
                <a:spcPts val="0"/>
              </a:spcAft>
              <a:buClr>
                <a:srgbClr val="FFFFFF"/>
              </a:buClr>
              <a:buSzPts val="1200"/>
              <a:buFont typeface="Montserrat"/>
              <a:buChar char="●"/>
            </a:pPr>
            <a:r>
              <a:rPr lang="en-US" sz="1200">
                <a:solidFill>
                  <a:srgbClr val="FFFFFF"/>
                </a:solidFill>
                <a:latin typeface="Montserrat"/>
                <a:ea typeface="Montserrat"/>
                <a:cs typeface="Montserrat"/>
                <a:sym typeface="Montserrat"/>
              </a:rPr>
              <a:t>websites</a:t>
            </a:r>
            <a:endParaRPr sz="1200">
              <a:solidFill>
                <a:srgbClr val="FFFFFF"/>
              </a:solidFill>
              <a:latin typeface="Montserrat"/>
              <a:ea typeface="Montserrat"/>
              <a:cs typeface="Montserrat"/>
              <a:sym typeface="Montserrat"/>
            </a:endParaRPr>
          </a:p>
          <a:p>
            <a:pPr marL="0" lvl="0" indent="0" algn="ctr" rtl="0">
              <a:spcBef>
                <a:spcPts val="1200"/>
              </a:spcBef>
              <a:spcAft>
                <a:spcPts val="0"/>
              </a:spcAft>
              <a:buNone/>
            </a:pPr>
            <a:endParaRPr sz="1100">
              <a:solidFill>
                <a:srgbClr val="FFFFFF"/>
              </a:solidFill>
              <a:latin typeface="Montserrat"/>
              <a:ea typeface="Montserrat"/>
              <a:cs typeface="Montserrat"/>
              <a:sym typeface="Montserrat"/>
            </a:endParaRPr>
          </a:p>
        </p:txBody>
      </p:sp>
      <p:sp>
        <p:nvSpPr>
          <p:cNvPr id="245" name="Google Shape;245;g30600eacaa0_0_133"/>
          <p:cNvSpPr/>
          <p:nvPr/>
        </p:nvSpPr>
        <p:spPr>
          <a:xfrm>
            <a:off x="5472475" y="489000"/>
            <a:ext cx="1941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Customer Relationships </a:t>
            </a:r>
            <a:endParaRPr sz="1100">
              <a:latin typeface="Montserrat"/>
              <a:ea typeface="Montserrat"/>
              <a:cs typeface="Montserrat"/>
              <a:sym typeface="Montserrat"/>
            </a:endParaRPr>
          </a:p>
        </p:txBody>
      </p:sp>
      <p:sp>
        <p:nvSpPr>
          <p:cNvPr id="246" name="Google Shape;246;g30600eacaa0_0_133"/>
          <p:cNvSpPr/>
          <p:nvPr/>
        </p:nvSpPr>
        <p:spPr>
          <a:xfrm>
            <a:off x="7413475" y="489000"/>
            <a:ext cx="1730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Customer segmentation</a:t>
            </a:r>
            <a:endParaRPr sz="1600">
              <a:latin typeface="Montserrat"/>
              <a:ea typeface="Montserrat"/>
              <a:cs typeface="Montserrat"/>
              <a:sym typeface="Montserrat"/>
            </a:endParaRPr>
          </a:p>
        </p:txBody>
      </p:sp>
      <p:sp>
        <p:nvSpPr>
          <p:cNvPr id="247" name="Google Shape;247;g30600eacaa0_0_133"/>
          <p:cNvSpPr/>
          <p:nvPr/>
        </p:nvSpPr>
        <p:spPr>
          <a:xfrm>
            <a:off x="3439075" y="489000"/>
            <a:ext cx="2033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Value Proposition</a:t>
            </a:r>
            <a:endParaRPr>
              <a:latin typeface="Montserrat"/>
              <a:ea typeface="Montserrat"/>
              <a:cs typeface="Montserrat"/>
              <a:sym typeface="Montserrat"/>
            </a:endParaRPr>
          </a:p>
        </p:txBody>
      </p:sp>
      <p:sp>
        <p:nvSpPr>
          <p:cNvPr id="248" name="Google Shape;248;g30600eacaa0_0_133"/>
          <p:cNvSpPr/>
          <p:nvPr/>
        </p:nvSpPr>
        <p:spPr>
          <a:xfrm>
            <a:off x="1639975" y="489000"/>
            <a:ext cx="17991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000" b="1">
                <a:solidFill>
                  <a:srgbClr val="FFFFFF"/>
                </a:solidFill>
                <a:latin typeface="Montserrat"/>
                <a:ea typeface="Montserrat"/>
                <a:cs typeface="Montserrat"/>
                <a:sym typeface="Montserrat"/>
              </a:rPr>
              <a:t>Key Activities</a:t>
            </a:r>
            <a:endParaRPr sz="10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49" name="Google Shape;249;g30600eacaa0_0_133"/>
          <p:cNvSpPr/>
          <p:nvPr/>
        </p:nvSpPr>
        <p:spPr>
          <a:xfrm>
            <a:off x="83050" y="489000"/>
            <a:ext cx="1557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latin typeface="Montserrat"/>
                <a:ea typeface="Montserrat"/>
                <a:cs typeface="Montserrat"/>
                <a:sym typeface="Montserrat"/>
              </a:rPr>
              <a:t>Key partners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0" name="Google Shape;250;g30600eacaa0_0_133"/>
          <p:cNvSpPr/>
          <p:nvPr/>
        </p:nvSpPr>
        <p:spPr>
          <a:xfrm>
            <a:off x="83050" y="2103550"/>
            <a:ext cx="1557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Cost Structure</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1" name="Google Shape;251;g30600eacaa0_0_133"/>
          <p:cNvSpPr/>
          <p:nvPr/>
        </p:nvSpPr>
        <p:spPr>
          <a:xfrm>
            <a:off x="7413475" y="3452850"/>
            <a:ext cx="1730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Revenue Streams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2" name="Google Shape;252;g30600eacaa0_0_133"/>
          <p:cNvSpPr/>
          <p:nvPr/>
        </p:nvSpPr>
        <p:spPr>
          <a:xfrm>
            <a:off x="1639975" y="2957100"/>
            <a:ext cx="22026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Key Resources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3" name="Google Shape;253;g30600eacaa0_0_133"/>
          <p:cNvSpPr/>
          <p:nvPr/>
        </p:nvSpPr>
        <p:spPr>
          <a:xfrm>
            <a:off x="5472475" y="2957100"/>
            <a:ext cx="1941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Channels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4" name="Google Shape;254;g30600eacaa0_0_133"/>
          <p:cNvSpPr/>
          <p:nvPr/>
        </p:nvSpPr>
        <p:spPr>
          <a:xfrm>
            <a:off x="3842625" y="3010525"/>
            <a:ext cx="16299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2100" algn="l" rtl="0">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edX</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udemy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khan academy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MedCram</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meduo</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Osmosis</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AMBOSS</a:t>
            </a:r>
            <a:endParaRPr sz="1000">
              <a:solidFill>
                <a:srgbClr val="FFFFFF"/>
              </a:solidFill>
              <a:latin typeface="Montserrat"/>
              <a:ea typeface="Montserrat"/>
              <a:cs typeface="Montserrat"/>
              <a:sym typeface="Montserrat"/>
            </a:endParaRPr>
          </a:p>
          <a:p>
            <a:pPr marL="0" lvl="0" indent="0" algn="ctr" rtl="0">
              <a:spcBef>
                <a:spcPts val="1200"/>
              </a:spcBef>
              <a:spcAft>
                <a:spcPts val="0"/>
              </a:spcAft>
              <a:buClr>
                <a:srgbClr val="000000"/>
              </a:buClr>
              <a:buFont typeface="Arial"/>
              <a:buNone/>
            </a:pPr>
            <a:endParaRPr sz="1050" b="1">
              <a:solidFill>
                <a:srgbClr val="FFFFFF"/>
              </a:solidFill>
            </a:endParaRPr>
          </a:p>
        </p:txBody>
      </p:sp>
      <p:sp>
        <p:nvSpPr>
          <p:cNvPr id="255" name="Google Shape;255;g30600eacaa0_0_133"/>
          <p:cNvSpPr/>
          <p:nvPr/>
        </p:nvSpPr>
        <p:spPr>
          <a:xfrm>
            <a:off x="3269875" y="65875"/>
            <a:ext cx="2202600" cy="357600"/>
          </a:xfrm>
          <a:prstGeom prst="rect">
            <a:avLst/>
          </a:prstGeom>
          <a:solidFill>
            <a:srgbClr val="136F6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Business Model Canvas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6" name="Google Shape;256;g30600eacaa0_0_133"/>
          <p:cNvSpPr/>
          <p:nvPr/>
        </p:nvSpPr>
        <p:spPr>
          <a:xfrm>
            <a:off x="3842625" y="2957100"/>
            <a:ext cx="16299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competitors</a:t>
            </a:r>
            <a:endParaRPr sz="1100" b="1">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000" b="1">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g30b802f9697_0_2"/>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page insights</a:t>
            </a:r>
            <a:endParaRPr sz="1300">
              <a:solidFill>
                <a:schemeClr val="dk2"/>
              </a:solidFill>
              <a:latin typeface="Montserrat"/>
              <a:ea typeface="Montserrat"/>
              <a:cs typeface="Montserrat"/>
              <a:sym typeface="Montserrat"/>
            </a:endParaRPr>
          </a:p>
        </p:txBody>
      </p:sp>
      <p:sp>
        <p:nvSpPr>
          <p:cNvPr id="950" name="Google Shape;950;g30b802f9697_0_2"/>
          <p:cNvSpPr txBox="1"/>
          <p:nvPr/>
        </p:nvSpPr>
        <p:spPr>
          <a:xfrm>
            <a:off x="6967950" y="501150"/>
            <a:ext cx="1412100" cy="3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a:solidFill>
                  <a:schemeClr val="dk2"/>
                </a:solidFill>
                <a:latin typeface="Montserrat"/>
                <a:ea typeface="Montserrat"/>
                <a:cs typeface="Montserrat"/>
                <a:sym typeface="Montserrat"/>
              </a:rPr>
              <a:t>facebook</a:t>
            </a:r>
            <a:endParaRPr sz="1300" b="1">
              <a:solidFill>
                <a:schemeClr val="dk2"/>
              </a:solidFill>
              <a:latin typeface="Montserrat"/>
              <a:ea typeface="Montserrat"/>
              <a:cs typeface="Montserrat"/>
              <a:sym typeface="Montserrat"/>
            </a:endParaRPr>
          </a:p>
        </p:txBody>
      </p:sp>
      <p:pic>
        <p:nvPicPr>
          <p:cNvPr id="951" name="Google Shape;951;g30b802f9697_0_2"/>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952" name="Google Shape;952;g30b802f9697_0_2"/>
          <p:cNvPicPr preferRelativeResize="0"/>
          <p:nvPr/>
        </p:nvPicPr>
        <p:blipFill>
          <a:blip r:embed="rId4">
            <a:alphaModFix/>
          </a:blip>
          <a:stretch>
            <a:fillRect/>
          </a:stretch>
        </p:blipFill>
        <p:spPr>
          <a:xfrm>
            <a:off x="547000" y="1083000"/>
            <a:ext cx="7505521" cy="351821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pic>
        <p:nvPicPr>
          <p:cNvPr id="957" name="Google Shape;957;g30b802f9697_0_10"/>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958" name="Google Shape;958;g30b802f9697_0_10"/>
          <p:cNvSpPr txBox="1"/>
          <p:nvPr/>
        </p:nvSpPr>
        <p:spPr>
          <a:xfrm>
            <a:off x="6967950" y="501150"/>
            <a:ext cx="1412100" cy="3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a:solidFill>
                  <a:schemeClr val="dk2"/>
                </a:solidFill>
                <a:latin typeface="Montserrat"/>
                <a:ea typeface="Montserrat"/>
                <a:cs typeface="Montserrat"/>
                <a:sym typeface="Montserrat"/>
              </a:rPr>
              <a:t>Instagram</a:t>
            </a:r>
            <a:endParaRPr sz="1300" b="1">
              <a:solidFill>
                <a:schemeClr val="dk2"/>
              </a:solidFill>
              <a:latin typeface="Montserrat"/>
              <a:ea typeface="Montserrat"/>
              <a:cs typeface="Montserrat"/>
              <a:sym typeface="Montserrat"/>
            </a:endParaRPr>
          </a:p>
        </p:txBody>
      </p:sp>
      <p:pic>
        <p:nvPicPr>
          <p:cNvPr id="959" name="Google Shape;959;g30b802f9697_0_10"/>
          <p:cNvPicPr preferRelativeResize="0"/>
          <p:nvPr/>
        </p:nvPicPr>
        <p:blipFill>
          <a:blip r:embed="rId4">
            <a:alphaModFix/>
          </a:blip>
          <a:stretch>
            <a:fillRect/>
          </a:stretch>
        </p:blipFill>
        <p:spPr>
          <a:xfrm>
            <a:off x="408850" y="921525"/>
            <a:ext cx="7505521" cy="352554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pic>
        <p:nvPicPr>
          <p:cNvPr id="964" name="Google Shape;964;g30b73073c3b_1_6"/>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965" name="Google Shape;965;g30b73073c3b_1_6"/>
          <p:cNvPicPr preferRelativeResize="0"/>
          <p:nvPr/>
        </p:nvPicPr>
        <p:blipFill>
          <a:blip r:embed="rId4">
            <a:alphaModFix/>
          </a:blip>
          <a:stretch>
            <a:fillRect/>
          </a:stretch>
        </p:blipFill>
        <p:spPr>
          <a:xfrm>
            <a:off x="152400" y="646225"/>
            <a:ext cx="7654126" cy="40811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g2d3909b89c2_0_120"/>
          <p:cNvSpPr txBox="1">
            <a:spLocks noGrp="1"/>
          </p:cNvSpPr>
          <p:nvPr>
            <p:ph type="subTitle" idx="1"/>
          </p:nvPr>
        </p:nvSpPr>
        <p:spPr>
          <a:xfrm>
            <a:off x="604572" y="1198012"/>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sp>
        <p:nvSpPr>
          <p:cNvPr id="971" name="Google Shape;971;g2d3909b89c2_0_120"/>
          <p:cNvSpPr txBox="1">
            <a:spLocks noGrp="1"/>
          </p:cNvSpPr>
          <p:nvPr>
            <p:ph type="title"/>
          </p:nvPr>
        </p:nvSpPr>
        <p:spPr>
          <a:xfrm>
            <a:off x="3842635" y="-94650"/>
            <a:ext cx="8562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solidFill>
                  <a:schemeClr val="lt1"/>
                </a:solidFill>
              </a:rPr>
              <a:t>KPIs</a:t>
            </a:r>
            <a:endParaRPr/>
          </a:p>
        </p:txBody>
      </p:sp>
      <p:sp>
        <p:nvSpPr>
          <p:cNvPr id="972" name="Google Shape;972;g2d3909b89c2_0_120"/>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graphicFrame>
        <p:nvGraphicFramePr>
          <p:cNvPr id="973" name="Google Shape;973;g2d3909b89c2_0_120"/>
          <p:cNvGraphicFramePr/>
          <p:nvPr/>
        </p:nvGraphicFramePr>
        <p:xfrm>
          <a:off x="89183" y="439307"/>
          <a:ext cx="8999750" cy="4907350"/>
        </p:xfrm>
        <a:graphic>
          <a:graphicData uri="http://schemas.openxmlformats.org/drawingml/2006/table">
            <a:tbl>
              <a:tblPr firstRow="1" bandRow="1">
                <a:gradFill>
                  <a:gsLst>
                    <a:gs pos="0">
                      <a:srgbClr val="A0CDFF"/>
                    </a:gs>
                    <a:gs pos="35000">
                      <a:srgbClr val="BBDDFF"/>
                    </a:gs>
                    <a:gs pos="100000">
                      <a:srgbClr val="E3F1FF"/>
                    </a:gs>
                  </a:gsLst>
                  <a:lin ang="16200038" scaled="0"/>
                </a:gradFill>
                <a:tableStyleId>{41D21C65-96F2-429A-BF93-A9A7EE5E5DFA}</a:tableStyleId>
              </a:tblPr>
              <a:tblGrid>
                <a:gridCol w="2249950">
                  <a:extLst>
                    <a:ext uri="{9D8B030D-6E8A-4147-A177-3AD203B41FA5}">
                      <a16:colId xmlns:a16="http://schemas.microsoft.com/office/drawing/2014/main" val="20000"/>
                    </a:ext>
                  </a:extLst>
                </a:gridCol>
                <a:gridCol w="2808425">
                  <a:extLst>
                    <a:ext uri="{9D8B030D-6E8A-4147-A177-3AD203B41FA5}">
                      <a16:colId xmlns:a16="http://schemas.microsoft.com/office/drawing/2014/main" val="20001"/>
                    </a:ext>
                  </a:extLst>
                </a:gridCol>
                <a:gridCol w="2015000">
                  <a:extLst>
                    <a:ext uri="{9D8B030D-6E8A-4147-A177-3AD203B41FA5}">
                      <a16:colId xmlns:a16="http://schemas.microsoft.com/office/drawing/2014/main" val="20002"/>
                    </a:ext>
                  </a:extLst>
                </a:gridCol>
                <a:gridCol w="1926375">
                  <a:extLst>
                    <a:ext uri="{9D8B030D-6E8A-4147-A177-3AD203B41FA5}">
                      <a16:colId xmlns:a16="http://schemas.microsoft.com/office/drawing/2014/main" val="20003"/>
                    </a:ext>
                  </a:extLst>
                </a:gridCol>
              </a:tblGrid>
              <a:tr h="425875">
                <a:tc>
                  <a:txBody>
                    <a:bodyPr/>
                    <a:lstStyle/>
                    <a:p>
                      <a:pPr marL="0" marR="0" lvl="0" indent="0" algn="ctr" rtl="0">
                        <a:lnSpc>
                          <a:spcPct val="100000"/>
                        </a:lnSpc>
                        <a:spcBef>
                          <a:spcPts val="0"/>
                        </a:spcBef>
                        <a:spcAft>
                          <a:spcPts val="0"/>
                        </a:spcAft>
                        <a:buNone/>
                      </a:pPr>
                      <a:r>
                        <a:rPr lang="en-US" sz="1400" u="none" strike="noStrike" cap="none"/>
                        <a:t>Indicator</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Kind/ </a:t>
                      </a:r>
                      <a:endParaRPr/>
                    </a:p>
                    <a:p>
                      <a:pPr marL="0" marR="0" lvl="0" indent="0" algn="ctr" rtl="0">
                        <a:lnSpc>
                          <a:spcPct val="100000"/>
                        </a:lnSpc>
                        <a:spcBef>
                          <a:spcPts val="0"/>
                        </a:spcBef>
                        <a:spcAft>
                          <a:spcPts val="0"/>
                        </a:spcAft>
                        <a:buNone/>
                      </a:pPr>
                      <a:r>
                        <a:rPr lang="en-US" sz="1400" u="none" strike="noStrike" cap="none"/>
                        <a:t>Equation</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Target</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Frequency of measuring</a:t>
                      </a:r>
                      <a:endParaRPr/>
                    </a:p>
                  </a:txBody>
                  <a:tcPr marL="91450" marR="91450" marT="45725" marB="45725">
                    <a:solidFill>
                      <a:srgbClr val="136F64"/>
                    </a:solidFill>
                  </a:tcPr>
                </a:tc>
                <a:extLst>
                  <a:ext uri="{0D108BD9-81ED-4DB2-BD59-A6C34878D82A}">
                    <a16:rowId xmlns:a16="http://schemas.microsoft.com/office/drawing/2014/main" val="10000"/>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No. of total platform subscribers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Number</a:t>
                      </a:r>
                      <a:endParaRPr>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(outcome)</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1000 new </a:t>
                      </a:r>
                      <a:r>
                        <a:rPr lang="en-US">
                          <a:solidFill>
                            <a:schemeClr val="lt1"/>
                          </a:solidFill>
                        </a:rPr>
                        <a:t>subscribers</a:t>
                      </a:r>
                      <a:endParaRPr>
                        <a:solidFill>
                          <a:schemeClr val="lt1"/>
                        </a:solidFill>
                      </a:endParaRPr>
                    </a:p>
                    <a:p>
                      <a:pPr marL="0" marR="0" lvl="0" indent="0" algn="ctr" rtl="0">
                        <a:lnSpc>
                          <a:spcPct val="100000"/>
                        </a:lnSpc>
                        <a:spcBef>
                          <a:spcPts val="0"/>
                        </a:spcBef>
                        <a:spcAft>
                          <a:spcPts val="0"/>
                        </a:spcAft>
                        <a:buClr>
                          <a:srgbClr val="000000"/>
                        </a:buClr>
                        <a:buSzPts val="1400"/>
                        <a:buFont typeface="Arial"/>
                        <a:buNone/>
                      </a:pPr>
                      <a:endParaRPr u="none" strike="noStrike" cap="none">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10,000 for 1st year</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Monthly </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Annual</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1"/>
                  </a:ext>
                </a:extLst>
              </a:tr>
              <a:tr h="447300">
                <a:tc>
                  <a:txBody>
                    <a:bodyPr/>
                    <a:lstStyle/>
                    <a:p>
                      <a:pPr marL="0" marR="0" lvl="0" indent="0" algn="ctr" rtl="0">
                        <a:lnSpc>
                          <a:spcPct val="100000"/>
                        </a:lnSpc>
                        <a:spcBef>
                          <a:spcPts val="0"/>
                        </a:spcBef>
                        <a:spcAft>
                          <a:spcPts val="0"/>
                        </a:spcAft>
                        <a:buNone/>
                      </a:pPr>
                      <a:r>
                        <a:rPr lang="en-US" u="none" strike="noStrike" cap="none">
                          <a:solidFill>
                            <a:schemeClr val="lt1"/>
                          </a:solidFill>
                        </a:rPr>
                        <a:t>% of inactive Accounts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Number of inactive accounts / total no of platform subscribers *100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&lt; 20%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Monthly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2"/>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 of subscribers completing at least one course</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a:solidFill>
                            <a:schemeClr val="lt1"/>
                          </a:solidFill>
                        </a:rPr>
                        <a:t>No.</a:t>
                      </a:r>
                      <a:r>
                        <a:rPr lang="en-US" u="none" strike="noStrike" cap="none">
                          <a:solidFill>
                            <a:schemeClr val="lt1"/>
                          </a:solidFill>
                        </a:rPr>
                        <a:t> of </a:t>
                      </a:r>
                      <a:r>
                        <a:rPr lang="en-US">
                          <a:solidFill>
                            <a:schemeClr val="lt1"/>
                          </a:solidFill>
                        </a:rPr>
                        <a:t>subscribers</a:t>
                      </a:r>
                      <a:r>
                        <a:rPr lang="en-US" u="none" strike="noStrike" cap="none">
                          <a:solidFill>
                            <a:schemeClr val="lt1"/>
                          </a:solidFill>
                        </a:rPr>
                        <a:t> finished 1 </a:t>
                      </a:r>
                      <a:r>
                        <a:rPr lang="en-US">
                          <a:solidFill>
                            <a:schemeClr val="lt1"/>
                          </a:solidFill>
                        </a:rPr>
                        <a:t>course/</a:t>
                      </a:r>
                      <a:r>
                        <a:rPr lang="en-US" u="none" strike="noStrike" cap="none">
                          <a:solidFill>
                            <a:schemeClr val="lt1"/>
                          </a:solidFill>
                        </a:rPr>
                        <a:t> No. of total subscribers on platform*100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&gt; 80 %</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3"/>
                  </a:ext>
                </a:extLst>
              </a:tr>
              <a:tr h="506925">
                <a:tc>
                  <a:txBody>
                    <a:bodyPr/>
                    <a:lstStyle/>
                    <a:p>
                      <a:pPr marL="0" marR="0" lvl="0" indent="0" algn="ctr" rtl="0">
                        <a:lnSpc>
                          <a:spcPct val="100000"/>
                        </a:lnSpc>
                        <a:spcBef>
                          <a:spcPts val="0"/>
                        </a:spcBef>
                        <a:spcAft>
                          <a:spcPts val="0"/>
                        </a:spcAft>
                        <a:buClr>
                          <a:srgbClr val="000000"/>
                        </a:buClr>
                        <a:buSzPts val="1400"/>
                        <a:buFont typeface="Arial"/>
                        <a:buNone/>
                      </a:pPr>
                      <a:r>
                        <a:rPr lang="en-US">
                          <a:solidFill>
                            <a:schemeClr val="lt1"/>
                          </a:solidFill>
                        </a:rPr>
                        <a:t>LinkedIn</a:t>
                      </a:r>
                      <a:r>
                        <a:rPr lang="en-US" u="none" strike="noStrike" cap="none">
                          <a:solidFill>
                            <a:schemeClr val="lt1"/>
                          </a:solidFill>
                        </a:rPr>
                        <a:t> posts reach</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Number of accounts reach(views)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7000 - 10,000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4"/>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no. of Facebook views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Number of accounts reach(views)</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15,000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5"/>
                  </a:ext>
                </a:extLst>
              </a:tr>
              <a:tr h="924400">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No. of reviews / Testimonials on social media</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No of completed course </a:t>
                      </a:r>
                      <a:r>
                        <a:rPr lang="en-US">
                          <a:solidFill>
                            <a:schemeClr val="lt1"/>
                          </a:solidFill>
                        </a:rPr>
                        <a:t>certificates,</a:t>
                      </a:r>
                      <a:r>
                        <a:rPr lang="en-US" u="none" strike="noStrike" cap="none">
                          <a:solidFill>
                            <a:schemeClr val="lt1"/>
                          </a:solidFill>
                        </a:rPr>
                        <a:t> shares, mentions of official feedback, review on social media</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500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Annual</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txBody>
                  <a:tcPr marL="91450" marR="91450" marT="45725" marB="45725">
                    <a:solidFill>
                      <a:srgbClr val="22A9A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g2d3909b89c2_0_486"/>
          <p:cNvSpPr txBox="1">
            <a:spLocks noGrp="1"/>
          </p:cNvSpPr>
          <p:nvPr>
            <p:ph type="title"/>
          </p:nvPr>
        </p:nvSpPr>
        <p:spPr>
          <a:xfrm>
            <a:off x="3381323" y="305000"/>
            <a:ext cx="1995000" cy="468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a:t>KPIs</a:t>
            </a:r>
            <a:endParaRPr/>
          </a:p>
        </p:txBody>
      </p:sp>
      <p:graphicFrame>
        <p:nvGraphicFramePr>
          <p:cNvPr id="979" name="Google Shape;979;g2d3909b89c2_0_486"/>
          <p:cNvGraphicFramePr/>
          <p:nvPr/>
        </p:nvGraphicFramePr>
        <p:xfrm>
          <a:off x="179388" y="1095900"/>
          <a:ext cx="8494775" cy="2194590"/>
        </p:xfrm>
        <a:graphic>
          <a:graphicData uri="http://schemas.openxmlformats.org/drawingml/2006/table">
            <a:tbl>
              <a:tblPr firstRow="1" bandRow="1">
                <a:noFill/>
                <a:tableStyleId>{41D21C65-96F2-429A-BF93-A9A7EE5E5DFA}</a:tableStyleId>
              </a:tblPr>
              <a:tblGrid>
                <a:gridCol w="2123700">
                  <a:extLst>
                    <a:ext uri="{9D8B030D-6E8A-4147-A177-3AD203B41FA5}">
                      <a16:colId xmlns:a16="http://schemas.microsoft.com/office/drawing/2014/main" val="20000"/>
                    </a:ext>
                  </a:extLst>
                </a:gridCol>
                <a:gridCol w="2723425">
                  <a:extLst>
                    <a:ext uri="{9D8B030D-6E8A-4147-A177-3AD203B41FA5}">
                      <a16:colId xmlns:a16="http://schemas.microsoft.com/office/drawing/2014/main" val="20001"/>
                    </a:ext>
                  </a:extLst>
                </a:gridCol>
                <a:gridCol w="1860675">
                  <a:extLst>
                    <a:ext uri="{9D8B030D-6E8A-4147-A177-3AD203B41FA5}">
                      <a16:colId xmlns:a16="http://schemas.microsoft.com/office/drawing/2014/main" val="20002"/>
                    </a:ext>
                  </a:extLst>
                </a:gridCol>
                <a:gridCol w="1786975">
                  <a:extLst>
                    <a:ext uri="{9D8B030D-6E8A-4147-A177-3AD203B41FA5}">
                      <a16:colId xmlns:a16="http://schemas.microsoft.com/office/drawing/2014/main" val="20003"/>
                    </a:ext>
                  </a:extLst>
                </a:gridCol>
              </a:tblGrid>
              <a:tr h="498025">
                <a:tc>
                  <a:txBody>
                    <a:bodyPr/>
                    <a:lstStyle/>
                    <a:p>
                      <a:pPr marL="0" marR="0" lvl="0" indent="0" algn="ctr" rtl="0">
                        <a:lnSpc>
                          <a:spcPct val="100000"/>
                        </a:lnSpc>
                        <a:spcBef>
                          <a:spcPts val="0"/>
                        </a:spcBef>
                        <a:spcAft>
                          <a:spcPts val="0"/>
                        </a:spcAft>
                        <a:buNone/>
                      </a:pPr>
                      <a:r>
                        <a:rPr lang="en-US" sz="1400" u="none" strike="noStrike" cap="none"/>
                        <a:t>Indicator</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Kind/ </a:t>
                      </a:r>
                      <a:endParaRPr/>
                    </a:p>
                    <a:p>
                      <a:pPr marL="0" marR="0" lvl="0" indent="0" algn="ctr" rtl="0">
                        <a:lnSpc>
                          <a:spcPct val="100000"/>
                        </a:lnSpc>
                        <a:spcBef>
                          <a:spcPts val="0"/>
                        </a:spcBef>
                        <a:spcAft>
                          <a:spcPts val="0"/>
                        </a:spcAft>
                        <a:buNone/>
                      </a:pPr>
                      <a:r>
                        <a:rPr lang="en-US" sz="1400" u="none" strike="noStrike" cap="none"/>
                        <a:t>Equation</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Target</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Frequency of measuring</a:t>
                      </a:r>
                      <a:endParaRPr/>
                    </a:p>
                  </a:txBody>
                  <a:tcPr marL="91450" marR="91450" marT="45725" marB="45725">
                    <a:solidFill>
                      <a:srgbClr val="136F64"/>
                    </a:solidFill>
                  </a:tcPr>
                </a:tc>
                <a:extLst>
                  <a:ext uri="{0D108BD9-81ED-4DB2-BD59-A6C34878D82A}">
                    <a16:rowId xmlns:a16="http://schemas.microsoft.com/office/drawing/2014/main" val="10000"/>
                  </a:ext>
                </a:extLst>
              </a:tr>
              <a:tr h="556400">
                <a:tc>
                  <a:txBody>
                    <a:bodyPr/>
                    <a:lstStyle/>
                    <a:p>
                      <a:pPr marL="0" marR="0" lvl="0" indent="0" algn="ctr" rtl="0">
                        <a:lnSpc>
                          <a:spcPct val="100000"/>
                        </a:lnSpc>
                        <a:spcBef>
                          <a:spcPts val="0"/>
                        </a:spcBef>
                        <a:spcAft>
                          <a:spcPts val="0"/>
                        </a:spcAft>
                        <a:buNone/>
                      </a:pPr>
                      <a:r>
                        <a:rPr lang="en-US" strike="noStrike" cap="none">
                          <a:solidFill>
                            <a:srgbClr val="FFFFFF"/>
                          </a:solidFill>
                        </a:rPr>
                        <a:t>Platform rating from subscribers</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Average Rate from 1:5 for each course </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trike="noStrike" cap="none">
                          <a:solidFill>
                            <a:srgbClr val="FFFFFF"/>
                          </a:solidFill>
                        </a:rPr>
                        <a:t>&gt; 4.5</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Monthly </a:t>
                      </a:r>
                      <a:endParaRPr>
                        <a:solidFill>
                          <a:srgbClr val="FFFFFF"/>
                        </a:solidFill>
                      </a:endParaRPr>
                    </a:p>
                    <a:p>
                      <a:pPr marL="0" marR="0" lvl="0" indent="0" algn="ctr" rtl="0">
                        <a:lnSpc>
                          <a:spcPct val="100000"/>
                        </a:lnSpc>
                        <a:spcBef>
                          <a:spcPts val="0"/>
                        </a:spcBef>
                        <a:spcAft>
                          <a:spcPts val="0"/>
                        </a:spcAft>
                        <a:buNone/>
                      </a:pPr>
                      <a:endParaRPr strike="noStrike" cap="none">
                        <a:solidFill>
                          <a:srgbClr val="FFFFFF"/>
                        </a:solidFill>
                      </a:endParaRPr>
                    </a:p>
                    <a:p>
                      <a:pPr marL="0" marR="0" lvl="0" indent="0" algn="ctr" rtl="0">
                        <a:lnSpc>
                          <a:spcPct val="100000"/>
                        </a:lnSpc>
                        <a:spcBef>
                          <a:spcPts val="0"/>
                        </a:spcBef>
                        <a:spcAft>
                          <a:spcPts val="0"/>
                        </a:spcAft>
                        <a:buNone/>
                      </a:pPr>
                      <a:r>
                        <a:rPr lang="en-US" strike="noStrike" cap="none">
                          <a:solidFill>
                            <a:srgbClr val="FFFFFF"/>
                          </a:solidFill>
                        </a:rPr>
                        <a:t>Annual</a:t>
                      </a:r>
                      <a:endParaRPr>
                        <a:solidFill>
                          <a:srgbClr val="FFFFFF"/>
                        </a:solidFill>
                      </a:endParaRPr>
                    </a:p>
                  </a:txBody>
                  <a:tcPr marL="91450" marR="91450" marT="45725" marB="45725">
                    <a:solidFill>
                      <a:srgbClr val="22A9A2"/>
                    </a:solidFill>
                  </a:tcPr>
                </a:tc>
                <a:extLst>
                  <a:ext uri="{0D108BD9-81ED-4DB2-BD59-A6C34878D82A}">
                    <a16:rowId xmlns:a16="http://schemas.microsoft.com/office/drawing/2014/main" val="10001"/>
                  </a:ext>
                </a:extLst>
              </a:tr>
              <a:tr h="452725">
                <a:tc>
                  <a:txBody>
                    <a:bodyPr/>
                    <a:lstStyle/>
                    <a:p>
                      <a:pPr marL="0" marR="0" lvl="0" indent="0" algn="ctr" rtl="0">
                        <a:lnSpc>
                          <a:spcPct val="100000"/>
                        </a:lnSpc>
                        <a:spcBef>
                          <a:spcPts val="0"/>
                        </a:spcBef>
                        <a:spcAft>
                          <a:spcPts val="0"/>
                        </a:spcAft>
                        <a:buNone/>
                      </a:pPr>
                      <a:r>
                        <a:rPr lang="en-US" strike="noStrike" cap="none">
                          <a:solidFill>
                            <a:srgbClr val="FFFFFF"/>
                          </a:solidFill>
                        </a:rPr>
                        <a:t>% </a:t>
                      </a:r>
                      <a:r>
                        <a:rPr lang="en-US">
                          <a:solidFill>
                            <a:srgbClr val="FFFFFF"/>
                          </a:solidFill>
                        </a:rPr>
                        <a:t>T</a:t>
                      </a:r>
                      <a:r>
                        <a:rPr lang="en-US" strike="noStrike" cap="none">
                          <a:solidFill>
                            <a:srgbClr val="FFFFFF"/>
                          </a:solidFill>
                        </a:rPr>
                        <a:t>echnical reported problem solving </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Number of solved reported technical problems/ total no of subscribers’ reported technical problems *100</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&gt; 90%</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Monthly</a:t>
                      </a:r>
                      <a:endParaRPr>
                        <a:solidFill>
                          <a:srgbClr val="FFFFFF"/>
                        </a:solidFill>
                      </a:endParaRPr>
                    </a:p>
                  </a:txBody>
                  <a:tcPr marL="91450" marR="91450" marT="45725" marB="45725">
                    <a:solidFill>
                      <a:srgbClr val="22A9A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g30b73073c3b_3_41"/>
          <p:cNvSpPr txBox="1">
            <a:spLocks noGrp="1"/>
          </p:cNvSpPr>
          <p:nvPr>
            <p:ph type="subTitle" idx="1"/>
          </p:nvPr>
        </p:nvSpPr>
        <p:spPr>
          <a:xfrm>
            <a:off x="-1" y="1100007"/>
            <a:ext cx="5252225" cy="3752400"/>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Growing number of total platform subscribers</a:t>
            </a:r>
            <a:endParaRPr sz="17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Successful Facebook Ads. campaign.</a:t>
            </a:r>
            <a:endParaRPr sz="1700" dirty="0">
              <a:latin typeface="Alata"/>
              <a:ea typeface="Alata"/>
              <a:cs typeface="Alata"/>
              <a:sym typeface="Alata"/>
            </a:endParaRPr>
          </a:p>
          <a:p>
            <a:pPr marL="457200" lvl="0" indent="-330200" algn="l" rtl="0">
              <a:lnSpc>
                <a:spcPct val="200000"/>
              </a:lnSpc>
              <a:spcBef>
                <a:spcPts val="0"/>
              </a:spcBef>
              <a:spcAft>
                <a:spcPts val="0"/>
              </a:spcAft>
              <a:buSzPts val="1600"/>
              <a:buFont typeface="Alata"/>
              <a:buChar char="●"/>
            </a:pPr>
            <a:r>
              <a:rPr lang="en-US" sz="1600" dirty="0">
                <a:latin typeface="Alata"/>
                <a:ea typeface="Alata"/>
                <a:cs typeface="Alata"/>
                <a:sym typeface="Alata"/>
              </a:rPr>
              <a:t>Instagram posts reach needs further improvement</a:t>
            </a:r>
            <a:endParaRPr sz="16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High number of inactive accounts on platform.</a:t>
            </a:r>
            <a:endParaRPr sz="17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poor LinkedIn posts reach.</a:t>
            </a:r>
            <a:endParaRPr sz="1600" dirty="0">
              <a:latin typeface="Alata"/>
              <a:ea typeface="Alata"/>
              <a:cs typeface="Alata"/>
              <a:sym typeface="Alata"/>
            </a:endParaRPr>
          </a:p>
        </p:txBody>
      </p:sp>
      <p:sp>
        <p:nvSpPr>
          <p:cNvPr id="985" name="Google Shape;985;g30b73073c3b_3_4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KPIs Analysis</a:t>
            </a:r>
            <a:endParaRPr/>
          </a:p>
        </p:txBody>
      </p:sp>
      <p:pic>
        <p:nvPicPr>
          <p:cNvPr id="986" name="Google Shape;986;g30b73073c3b_3_41"/>
          <p:cNvPicPr preferRelativeResize="0"/>
          <p:nvPr/>
        </p:nvPicPr>
        <p:blipFill rotWithShape="1">
          <a:blip r:embed="rId3">
            <a:alphaModFix/>
          </a:blip>
          <a:srcRect l="5321" t="6179" r="6711" b="7635"/>
          <a:stretch/>
        </p:blipFill>
        <p:spPr>
          <a:xfrm>
            <a:off x="5051700" y="1531300"/>
            <a:ext cx="4185600" cy="36121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g30b73073c3b_3_33"/>
          <p:cNvSpPr txBox="1">
            <a:spLocks noGrp="1"/>
          </p:cNvSpPr>
          <p:nvPr>
            <p:ph type="subTitle" idx="1"/>
          </p:nvPr>
        </p:nvSpPr>
        <p:spPr>
          <a:xfrm>
            <a:off x="-111512" y="727200"/>
            <a:ext cx="6134162" cy="4416300"/>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Clr>
                <a:srgbClr val="000000"/>
              </a:buClr>
              <a:buSzPts val="1700"/>
              <a:buFont typeface="Arial"/>
              <a:buChar char="●"/>
            </a:pPr>
            <a:r>
              <a:rPr lang="en-US" sz="1600" dirty="0">
                <a:solidFill>
                  <a:srgbClr val="391463"/>
                </a:solidFill>
              </a:rPr>
              <a:t>Optimize course content (interactive elements to the platform, like quizzes, simulations, or case studies) to enhance learning engagement.</a:t>
            </a:r>
            <a:endParaRPr sz="1600" dirty="0">
              <a:solidFill>
                <a:srgbClr val="391463"/>
              </a:solidFill>
            </a:endParaRPr>
          </a:p>
          <a:p>
            <a:pPr marL="457200" lvl="0" indent="-336550" algn="l" rtl="0">
              <a:lnSpc>
                <a:spcPct val="200000"/>
              </a:lnSpc>
              <a:spcBef>
                <a:spcPts val="0"/>
              </a:spcBef>
              <a:spcAft>
                <a:spcPts val="0"/>
              </a:spcAft>
              <a:buClr>
                <a:srgbClr val="000000"/>
              </a:buClr>
              <a:buSzPts val="1700"/>
              <a:buFont typeface="Arial"/>
              <a:buChar char="●"/>
            </a:pPr>
            <a:r>
              <a:rPr lang="en-US" sz="1600" dirty="0">
                <a:solidFill>
                  <a:srgbClr val="391463"/>
                </a:solidFill>
              </a:rPr>
              <a:t>Partnership with healthcare influencers to promote Instagram content to their followers.</a:t>
            </a:r>
            <a:endParaRPr sz="1600" dirty="0">
              <a:solidFill>
                <a:srgbClr val="391463"/>
              </a:solidFill>
            </a:endParaRPr>
          </a:p>
          <a:p>
            <a:pPr marL="457200" lvl="0" indent="-330200" algn="l" rtl="0">
              <a:lnSpc>
                <a:spcPct val="200000"/>
              </a:lnSpc>
              <a:spcBef>
                <a:spcPts val="0"/>
              </a:spcBef>
              <a:spcAft>
                <a:spcPts val="0"/>
              </a:spcAft>
              <a:buClr>
                <a:srgbClr val="391463"/>
              </a:buClr>
              <a:buSzPts val="1600"/>
              <a:buFont typeface="Arial"/>
              <a:buChar char="●"/>
            </a:pPr>
            <a:r>
              <a:rPr lang="en-US" sz="1600" dirty="0">
                <a:solidFill>
                  <a:srgbClr val="391463"/>
                </a:solidFill>
              </a:rPr>
              <a:t>Invest more in LinkedIn content.</a:t>
            </a:r>
            <a:endParaRPr sz="1600" dirty="0">
              <a:solidFill>
                <a:srgbClr val="391463"/>
              </a:solidFill>
            </a:endParaRPr>
          </a:p>
          <a:p>
            <a:pPr marL="457200" lvl="0" indent="-330200" algn="l" rtl="0">
              <a:lnSpc>
                <a:spcPct val="200000"/>
              </a:lnSpc>
              <a:spcBef>
                <a:spcPts val="0"/>
              </a:spcBef>
              <a:spcAft>
                <a:spcPts val="0"/>
              </a:spcAft>
              <a:buClr>
                <a:srgbClr val="391463"/>
              </a:buClr>
              <a:buSzPts val="1600"/>
              <a:buFont typeface="Arial"/>
              <a:buChar char="●"/>
            </a:pPr>
            <a:r>
              <a:rPr lang="en-US" sz="1600" dirty="0">
                <a:solidFill>
                  <a:srgbClr val="391463"/>
                </a:solidFill>
              </a:rPr>
              <a:t>Use the same audience group for the next campaign on Facebook ads.</a:t>
            </a:r>
            <a:endParaRPr sz="1300" dirty="0">
              <a:solidFill>
                <a:srgbClr val="391463"/>
              </a:solidFill>
            </a:endParaRPr>
          </a:p>
          <a:p>
            <a:pPr marL="0" lvl="0" indent="0" algn="l" rtl="0">
              <a:spcBef>
                <a:spcPts val="0"/>
              </a:spcBef>
              <a:spcAft>
                <a:spcPts val="0"/>
              </a:spcAft>
              <a:buNone/>
            </a:pPr>
            <a:endParaRPr dirty="0"/>
          </a:p>
        </p:txBody>
      </p:sp>
      <p:sp>
        <p:nvSpPr>
          <p:cNvPr id="992" name="Google Shape;992;g30b73073c3b_3_33"/>
          <p:cNvSpPr txBox="1">
            <a:spLocks noGrp="1"/>
          </p:cNvSpPr>
          <p:nvPr>
            <p:ph type="title"/>
          </p:nvPr>
        </p:nvSpPr>
        <p:spPr>
          <a:xfrm>
            <a:off x="252450" y="314900"/>
            <a:ext cx="7715400" cy="468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US" sz="1500" b="1">
                <a:solidFill>
                  <a:srgbClr val="391463"/>
                </a:solidFill>
                <a:latin typeface="Montserrat"/>
                <a:ea typeface="Montserrat"/>
                <a:cs typeface="Montserrat"/>
                <a:sym typeface="Montserrat"/>
              </a:rPr>
              <a:t>Recommendations</a:t>
            </a:r>
            <a:endParaRPr sz="1500" b="1">
              <a:solidFill>
                <a:srgbClr val="391463"/>
              </a:solidFill>
              <a:latin typeface="Montserrat"/>
              <a:ea typeface="Montserrat"/>
              <a:cs typeface="Montserrat"/>
              <a:sym typeface="Montserrat"/>
            </a:endParaRPr>
          </a:p>
          <a:p>
            <a:pPr marL="0" lvl="0" indent="0" algn="l" rtl="0">
              <a:spcBef>
                <a:spcPts val="0"/>
              </a:spcBef>
              <a:spcAft>
                <a:spcPts val="0"/>
              </a:spcAft>
              <a:buNone/>
            </a:pPr>
            <a:endParaRPr/>
          </a:p>
        </p:txBody>
      </p:sp>
      <p:pic>
        <p:nvPicPr>
          <p:cNvPr id="993" name="Google Shape;993;g30b73073c3b_3_33"/>
          <p:cNvPicPr preferRelativeResize="0"/>
          <p:nvPr/>
        </p:nvPicPr>
        <p:blipFill>
          <a:blip r:embed="rId3">
            <a:alphaModFix/>
          </a:blip>
          <a:stretch>
            <a:fillRect/>
          </a:stretch>
        </p:blipFill>
        <p:spPr>
          <a:xfrm>
            <a:off x="5497750" y="1313550"/>
            <a:ext cx="3764325" cy="37643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grpSp>
        <p:nvGrpSpPr>
          <p:cNvPr id="998" name="Google Shape;998;p24"/>
          <p:cNvGrpSpPr/>
          <p:nvPr/>
        </p:nvGrpSpPr>
        <p:grpSpPr>
          <a:xfrm>
            <a:off x="1290805" y="257706"/>
            <a:ext cx="6557746" cy="4867813"/>
            <a:chOff x="3467650" y="1777750"/>
            <a:chExt cx="2872425" cy="2132200"/>
          </a:xfrm>
        </p:grpSpPr>
        <p:sp>
          <p:nvSpPr>
            <p:cNvPr id="999" name="Google Shape;999;p24"/>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24"/>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24"/>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24"/>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24"/>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24"/>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24"/>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24"/>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24"/>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08" name="Google Shape;1008;p24"/>
          <p:cNvSpPr txBox="1">
            <a:spLocks noGrp="1"/>
          </p:cNvSpPr>
          <p:nvPr>
            <p:ph type="ctrTitle"/>
          </p:nvPr>
        </p:nvSpPr>
        <p:spPr>
          <a:xfrm>
            <a:off x="2555625" y="1451960"/>
            <a:ext cx="3946200" cy="1996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US" b="1">
                <a:solidFill>
                  <a:srgbClr val="391463"/>
                </a:solidFill>
              </a:rPr>
              <a:t>Thank </a:t>
            </a:r>
            <a:br>
              <a:rPr lang="en-US" b="1">
                <a:solidFill>
                  <a:srgbClr val="391463"/>
                </a:solidFill>
              </a:rPr>
            </a:br>
            <a:r>
              <a:rPr lang="en-US" b="1">
                <a:solidFill>
                  <a:srgbClr val="391463"/>
                </a:solidFill>
              </a:rPr>
              <a:t>YOU</a:t>
            </a:r>
            <a:endParaRPr b="1">
              <a:solidFill>
                <a:srgbClr val="391463"/>
              </a:solidFill>
            </a:endParaRPr>
          </a:p>
        </p:txBody>
      </p:sp>
      <p:sp>
        <p:nvSpPr>
          <p:cNvPr id="1009" name="Google Shape;1009;p24"/>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24"/>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24"/>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24"/>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24"/>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14" name="Google Shape;1014;p24"/>
          <p:cNvGrpSpPr/>
          <p:nvPr/>
        </p:nvGrpSpPr>
        <p:grpSpPr>
          <a:xfrm>
            <a:off x="481020" y="282383"/>
            <a:ext cx="2617353" cy="4079699"/>
            <a:chOff x="4797370" y="3163620"/>
            <a:chExt cx="2617353" cy="4079699"/>
          </a:xfrm>
        </p:grpSpPr>
        <p:sp>
          <p:nvSpPr>
            <p:cNvPr id="1015" name="Google Shape;1015;p24"/>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2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7" name="Google Shape;1017;p24"/>
          <p:cNvGrpSpPr/>
          <p:nvPr/>
        </p:nvGrpSpPr>
        <p:grpSpPr>
          <a:xfrm>
            <a:off x="6543095" y="2571743"/>
            <a:ext cx="2253808" cy="2327292"/>
            <a:chOff x="4476700" y="2501650"/>
            <a:chExt cx="1000625" cy="1033250"/>
          </a:xfrm>
        </p:grpSpPr>
        <p:sp>
          <p:nvSpPr>
            <p:cNvPr id="1018" name="Google Shape;1018;p24"/>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24"/>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24"/>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24"/>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24"/>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24"/>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24"/>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24"/>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6" name="Google Shape;1026;p24"/>
          <p:cNvGrpSpPr/>
          <p:nvPr/>
        </p:nvGrpSpPr>
        <p:grpSpPr>
          <a:xfrm rot="-2700149">
            <a:off x="970256" y="492697"/>
            <a:ext cx="1506117" cy="1616839"/>
            <a:chOff x="6147400" y="1188050"/>
            <a:chExt cx="923625" cy="991525"/>
          </a:xfrm>
        </p:grpSpPr>
        <p:sp>
          <p:nvSpPr>
            <p:cNvPr id="1027" name="Google Shape;1027;p24"/>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24"/>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24"/>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24"/>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24"/>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24"/>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24"/>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24"/>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24"/>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24"/>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24"/>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24"/>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24"/>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24"/>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24"/>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24"/>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24"/>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24"/>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24"/>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24"/>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24"/>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24"/>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24"/>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24"/>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24"/>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24"/>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24"/>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24"/>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55" name="Google Shape;1055;p24"/>
          <p:cNvGrpSpPr/>
          <p:nvPr/>
        </p:nvGrpSpPr>
        <p:grpSpPr>
          <a:xfrm>
            <a:off x="1375065" y="3448760"/>
            <a:ext cx="1241194" cy="1226547"/>
            <a:chOff x="3175325" y="1317225"/>
            <a:chExt cx="906775" cy="896075"/>
          </a:xfrm>
        </p:grpSpPr>
        <p:sp>
          <p:nvSpPr>
            <p:cNvPr id="1056" name="Google Shape;1056;p24"/>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24"/>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24"/>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24"/>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24"/>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24"/>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24"/>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24"/>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24"/>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24"/>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24"/>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24"/>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24"/>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24"/>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24"/>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1" name="Google Shape;1071;p24"/>
          <p:cNvGrpSpPr/>
          <p:nvPr/>
        </p:nvGrpSpPr>
        <p:grpSpPr>
          <a:xfrm rot="-899960">
            <a:off x="6624166" y="1130041"/>
            <a:ext cx="1038294" cy="905048"/>
            <a:chOff x="4505350" y="1228400"/>
            <a:chExt cx="1038325" cy="905075"/>
          </a:xfrm>
        </p:grpSpPr>
        <p:sp>
          <p:nvSpPr>
            <p:cNvPr id="1072" name="Google Shape;1072;p24"/>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24"/>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24"/>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24"/>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24"/>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4"/>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24"/>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24"/>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24"/>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4"/>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4"/>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4"/>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4"/>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24"/>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24"/>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24"/>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24"/>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24"/>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24"/>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24"/>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24"/>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24"/>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24"/>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24"/>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24"/>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24"/>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098" name="Google Shape;1098;p24"/>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08"/>
                                        </p:tgtEl>
                                        <p:attrNameLst>
                                          <p:attrName>style.visibility</p:attrName>
                                        </p:attrNameLst>
                                      </p:cBhvr>
                                      <p:to>
                                        <p:strVal val="visible"/>
                                      </p:to>
                                    </p:set>
                                    <p:animEffect transition="in" filter="fade">
                                      <p:cBhvr>
                                        <p:cTn id="7" dur="1000"/>
                                        <p:tgtEl>
                                          <p:spTgt spid="10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grpSp>
        <p:nvGrpSpPr>
          <p:cNvPr id="261" name="Google Shape;261;g30600eacaa0_0_444"/>
          <p:cNvGrpSpPr/>
          <p:nvPr/>
        </p:nvGrpSpPr>
        <p:grpSpPr>
          <a:xfrm>
            <a:off x="1290805" y="257706"/>
            <a:ext cx="6557746" cy="4867813"/>
            <a:chOff x="3467650" y="1777750"/>
            <a:chExt cx="2872425" cy="2132200"/>
          </a:xfrm>
        </p:grpSpPr>
        <p:sp>
          <p:nvSpPr>
            <p:cNvPr id="262" name="Google Shape;262;g30600eacaa0_0_444"/>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g30600eacaa0_0_444"/>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g30600eacaa0_0_444"/>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g30600eacaa0_0_444"/>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g30600eacaa0_0_444"/>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g30600eacaa0_0_444"/>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g30600eacaa0_0_444"/>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g30600eacaa0_0_444"/>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30600eacaa0_0_444"/>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1" name="Google Shape;271;g30600eacaa0_0_444"/>
          <p:cNvSpPr txBox="1">
            <a:spLocks noGrp="1"/>
          </p:cNvSpPr>
          <p:nvPr>
            <p:ph type="ctrTitle"/>
          </p:nvPr>
        </p:nvSpPr>
        <p:spPr>
          <a:xfrm>
            <a:off x="3582975" y="1836031"/>
            <a:ext cx="1891500" cy="8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SzPts val="2800"/>
              <a:buNone/>
            </a:pPr>
            <a:r>
              <a:rPr lang="en-US" sz="2800" b="1">
                <a:solidFill>
                  <a:srgbClr val="391463"/>
                </a:solidFill>
              </a:rPr>
              <a:t>Situation analysis</a:t>
            </a:r>
            <a:endParaRPr sz="9600">
              <a:solidFill>
                <a:srgbClr val="391463"/>
              </a:solidFill>
            </a:endParaRPr>
          </a:p>
        </p:txBody>
      </p:sp>
      <p:sp>
        <p:nvSpPr>
          <p:cNvPr id="272" name="Google Shape;272;g30600eacaa0_0_444"/>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30600eacaa0_0_444"/>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30600eacaa0_0_444"/>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30600eacaa0_0_444"/>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30600eacaa0_0_444"/>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7" name="Google Shape;277;g30600eacaa0_0_444"/>
          <p:cNvGrpSpPr/>
          <p:nvPr/>
        </p:nvGrpSpPr>
        <p:grpSpPr>
          <a:xfrm>
            <a:off x="481020" y="282383"/>
            <a:ext cx="2617352" cy="4079699"/>
            <a:chOff x="4797370" y="3163620"/>
            <a:chExt cx="2617352" cy="4079699"/>
          </a:xfrm>
        </p:grpSpPr>
        <p:sp>
          <p:nvSpPr>
            <p:cNvPr id="278" name="Google Shape;278;g30600eacaa0_0_444"/>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g30600eacaa0_0_44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0" name="Google Shape;280;g30600eacaa0_0_444"/>
          <p:cNvGrpSpPr/>
          <p:nvPr/>
        </p:nvGrpSpPr>
        <p:grpSpPr>
          <a:xfrm>
            <a:off x="6543094" y="2571744"/>
            <a:ext cx="2253808" cy="2327292"/>
            <a:chOff x="4476700" y="2501650"/>
            <a:chExt cx="1000625" cy="1033250"/>
          </a:xfrm>
        </p:grpSpPr>
        <p:sp>
          <p:nvSpPr>
            <p:cNvPr id="281" name="Google Shape;281;g30600eacaa0_0_444"/>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g30600eacaa0_0_444"/>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g30600eacaa0_0_444"/>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g30600eacaa0_0_444"/>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g30600eacaa0_0_444"/>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g30600eacaa0_0_444"/>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g30600eacaa0_0_444"/>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g30600eacaa0_0_444"/>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9" name="Google Shape;289;g30600eacaa0_0_444"/>
          <p:cNvGrpSpPr/>
          <p:nvPr/>
        </p:nvGrpSpPr>
        <p:grpSpPr>
          <a:xfrm rot="-2700149">
            <a:off x="970258" y="492695"/>
            <a:ext cx="1506117" cy="1616839"/>
            <a:chOff x="6147400" y="1188050"/>
            <a:chExt cx="923625" cy="991525"/>
          </a:xfrm>
        </p:grpSpPr>
        <p:sp>
          <p:nvSpPr>
            <p:cNvPr id="290" name="Google Shape;290;g30600eacaa0_0_444"/>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g30600eacaa0_0_444"/>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g30600eacaa0_0_444"/>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30600eacaa0_0_444"/>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g30600eacaa0_0_444"/>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g30600eacaa0_0_444"/>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g30600eacaa0_0_444"/>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g30600eacaa0_0_444"/>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g30600eacaa0_0_444"/>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30600eacaa0_0_444"/>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30600eacaa0_0_444"/>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30600eacaa0_0_444"/>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30600eacaa0_0_444"/>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30600eacaa0_0_444"/>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30600eacaa0_0_444"/>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30600eacaa0_0_444"/>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30600eacaa0_0_444"/>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g30600eacaa0_0_444"/>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g30600eacaa0_0_444"/>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g30600eacaa0_0_444"/>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g30600eacaa0_0_444"/>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g30600eacaa0_0_444"/>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g30600eacaa0_0_444"/>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g30600eacaa0_0_444"/>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g30600eacaa0_0_444"/>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g30600eacaa0_0_444"/>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g30600eacaa0_0_444"/>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g30600eacaa0_0_444"/>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8" name="Google Shape;318;g30600eacaa0_0_444"/>
          <p:cNvGrpSpPr/>
          <p:nvPr/>
        </p:nvGrpSpPr>
        <p:grpSpPr>
          <a:xfrm>
            <a:off x="1375064" y="3448761"/>
            <a:ext cx="1241194" cy="1226547"/>
            <a:chOff x="3175325" y="1317225"/>
            <a:chExt cx="906775" cy="896075"/>
          </a:xfrm>
        </p:grpSpPr>
        <p:sp>
          <p:nvSpPr>
            <p:cNvPr id="319" name="Google Shape;319;g30600eacaa0_0_444"/>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g30600eacaa0_0_444"/>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g30600eacaa0_0_444"/>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g30600eacaa0_0_444"/>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g30600eacaa0_0_444"/>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g30600eacaa0_0_444"/>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g30600eacaa0_0_444"/>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g30600eacaa0_0_444"/>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g30600eacaa0_0_444"/>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g30600eacaa0_0_444"/>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g30600eacaa0_0_444"/>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g30600eacaa0_0_444"/>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g30600eacaa0_0_444"/>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g30600eacaa0_0_444"/>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g30600eacaa0_0_444"/>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 name="Google Shape;334;g30600eacaa0_0_444"/>
          <p:cNvGrpSpPr/>
          <p:nvPr/>
        </p:nvGrpSpPr>
        <p:grpSpPr>
          <a:xfrm rot="-899960">
            <a:off x="6624166" y="1130041"/>
            <a:ext cx="1038294" cy="905048"/>
            <a:chOff x="4505350" y="1228400"/>
            <a:chExt cx="1038325" cy="905075"/>
          </a:xfrm>
        </p:grpSpPr>
        <p:sp>
          <p:nvSpPr>
            <p:cNvPr id="335" name="Google Shape;335;g30600eacaa0_0_444"/>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g30600eacaa0_0_444"/>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g30600eacaa0_0_444"/>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g30600eacaa0_0_444"/>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g30600eacaa0_0_444"/>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g30600eacaa0_0_444"/>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g30600eacaa0_0_444"/>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g30600eacaa0_0_444"/>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g30600eacaa0_0_444"/>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g30600eacaa0_0_444"/>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g30600eacaa0_0_444"/>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g30600eacaa0_0_444"/>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g30600eacaa0_0_444"/>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g30600eacaa0_0_444"/>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g30600eacaa0_0_444"/>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g30600eacaa0_0_444"/>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g30600eacaa0_0_444"/>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g30600eacaa0_0_444"/>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g30600eacaa0_0_444"/>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g30600eacaa0_0_444"/>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g30600eacaa0_0_444"/>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g30600eacaa0_0_444"/>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g30600eacaa0_0_444"/>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g30600eacaa0_0_444"/>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g30600eacaa0_0_444"/>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g30600eacaa0_0_444"/>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1"/>
                                        </p:tgtEl>
                                        <p:attrNameLst>
                                          <p:attrName>style.visibility</p:attrName>
                                        </p:attrNameLst>
                                      </p:cBhvr>
                                      <p:to>
                                        <p:strVal val="visible"/>
                                      </p:to>
                                    </p:set>
                                    <p:animEffect transition="in" filter="fade">
                                      <p:cBhvr>
                                        <p:cTn id="7" dur="1000"/>
                                        <p:tgtEl>
                                          <p:spTgt spid="2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
          <p:cNvSpPr txBox="1">
            <a:spLocks noGrp="1"/>
          </p:cNvSpPr>
          <p:nvPr>
            <p:ph type="title"/>
          </p:nvPr>
        </p:nvSpPr>
        <p:spPr>
          <a:xfrm>
            <a:off x="254169" y="859386"/>
            <a:ext cx="8209714"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sz="3600" b="1" dirty="0">
                <a:solidFill>
                  <a:srgbClr val="391463"/>
                </a:solidFill>
              </a:rPr>
              <a:t>My competitors analysis:</a:t>
            </a:r>
            <a:br>
              <a:rPr lang="en-US" sz="3600" b="1" dirty="0"/>
            </a:br>
            <a:endParaRPr dirty="0"/>
          </a:p>
        </p:txBody>
      </p:sp>
      <p:sp>
        <p:nvSpPr>
          <p:cNvPr id="366" name="Google Shape;366;p6"/>
          <p:cNvSpPr txBox="1">
            <a:spLocks noGrp="1"/>
          </p:cNvSpPr>
          <p:nvPr>
            <p:ph type="subTitle" idx="1"/>
          </p:nvPr>
        </p:nvSpPr>
        <p:spPr>
          <a:xfrm>
            <a:off x="180524" y="1232467"/>
            <a:ext cx="7443902" cy="1654830"/>
          </a:xfrm>
          <a:prstGeom prst="rect">
            <a:avLst/>
          </a:prstGeom>
          <a:noFill/>
          <a:ln>
            <a:noFill/>
          </a:ln>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400"/>
              <a:buNone/>
            </a:pPr>
            <a:r>
              <a:rPr lang="en-US"/>
              <a:t>I</a:t>
            </a:r>
            <a:r>
              <a:rPr lang="en-US" sz="1400"/>
              <a:t>n the e-learning platform for medical courses :</a:t>
            </a:r>
            <a:endParaRPr/>
          </a:p>
          <a:p>
            <a:pPr marL="457200" lvl="0" indent="-311150" algn="l" rtl="0">
              <a:lnSpc>
                <a:spcPct val="100000"/>
              </a:lnSpc>
              <a:spcBef>
                <a:spcPts val="0"/>
              </a:spcBef>
              <a:spcAft>
                <a:spcPts val="0"/>
              </a:spcAft>
              <a:buSzPts val="1400"/>
              <a:buNone/>
            </a:pPr>
            <a:endParaRPr dirty="0"/>
          </a:p>
          <a:p>
            <a:pPr marL="457200" lvl="0" indent="-311150" algn="l" rtl="0">
              <a:lnSpc>
                <a:spcPct val="100000"/>
              </a:lnSpc>
              <a:spcBef>
                <a:spcPts val="0"/>
              </a:spcBef>
              <a:spcAft>
                <a:spcPts val="0"/>
              </a:spcAft>
              <a:buSzPts val="1400"/>
              <a:buNone/>
            </a:pPr>
            <a:endParaRPr dirty="0"/>
          </a:p>
        </p:txBody>
      </p:sp>
      <p:sp>
        <p:nvSpPr>
          <p:cNvPr id="367" name="Google Shape;367;p6"/>
          <p:cNvSpPr/>
          <p:nvPr/>
        </p:nvSpPr>
        <p:spPr>
          <a:xfrm>
            <a:off x="1576724"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edX</a:t>
            </a:r>
            <a:endParaRPr b="1">
              <a:solidFill>
                <a:schemeClr val="lt1"/>
              </a:solidFill>
            </a:endParaRPr>
          </a:p>
        </p:txBody>
      </p:sp>
      <p:sp>
        <p:nvSpPr>
          <p:cNvPr id="368" name="Google Shape;368;p6"/>
          <p:cNvSpPr/>
          <p:nvPr/>
        </p:nvSpPr>
        <p:spPr>
          <a:xfrm>
            <a:off x="3119774"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Udemy</a:t>
            </a:r>
            <a:endParaRPr sz="1050" b="1" i="0" u="none" strike="noStrike" cap="none">
              <a:solidFill>
                <a:schemeClr val="lt1"/>
              </a:solidFill>
            </a:endParaRPr>
          </a:p>
        </p:txBody>
      </p:sp>
      <p:sp>
        <p:nvSpPr>
          <p:cNvPr id="369" name="Google Shape;369;p6"/>
          <p:cNvSpPr/>
          <p:nvPr/>
        </p:nvSpPr>
        <p:spPr>
          <a:xfrm>
            <a:off x="4600632" y="1958198"/>
            <a:ext cx="1192477" cy="307421"/>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Khan Academy</a:t>
            </a:r>
            <a:endParaRPr b="1">
              <a:solidFill>
                <a:schemeClr val="lt1"/>
              </a:solidFill>
            </a:endParaRPr>
          </a:p>
        </p:txBody>
      </p:sp>
      <p:sp>
        <p:nvSpPr>
          <p:cNvPr id="370" name="Google Shape;370;p6"/>
          <p:cNvSpPr/>
          <p:nvPr/>
        </p:nvSpPr>
        <p:spPr>
          <a:xfrm>
            <a:off x="1519574" y="3466827"/>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Osmosis</a:t>
            </a:r>
            <a:endParaRPr b="1">
              <a:solidFill>
                <a:schemeClr val="lt1"/>
              </a:solidFill>
            </a:endParaRPr>
          </a:p>
        </p:txBody>
      </p:sp>
      <p:sp>
        <p:nvSpPr>
          <p:cNvPr id="371" name="Google Shape;371;p6"/>
          <p:cNvSpPr/>
          <p:nvPr/>
        </p:nvSpPr>
        <p:spPr>
          <a:xfrm>
            <a:off x="4600632" y="3477314"/>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AMBOSS</a:t>
            </a:r>
            <a:endParaRPr b="1">
              <a:solidFill>
                <a:schemeClr val="lt1"/>
              </a:solidFill>
            </a:endParaRPr>
          </a:p>
        </p:txBody>
      </p:sp>
      <p:sp>
        <p:nvSpPr>
          <p:cNvPr id="372" name="Google Shape;372;p6"/>
          <p:cNvSpPr/>
          <p:nvPr/>
        </p:nvSpPr>
        <p:spPr>
          <a:xfrm>
            <a:off x="6081489"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MedCram</a:t>
            </a:r>
            <a:endParaRPr sz="1050" b="1" i="0" u="none" strike="noStrike" cap="none">
              <a:solidFill>
                <a:schemeClr val="lt1"/>
              </a:solidFill>
            </a:endParaRPr>
          </a:p>
        </p:txBody>
      </p:sp>
      <p:sp>
        <p:nvSpPr>
          <p:cNvPr id="373" name="Google Shape;373;p6"/>
          <p:cNvSpPr/>
          <p:nvPr/>
        </p:nvSpPr>
        <p:spPr>
          <a:xfrm>
            <a:off x="3148349" y="3477314"/>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Lecturio</a:t>
            </a:r>
            <a:endParaRPr sz="1050" b="1" i="0" u="none" strike="noStrike" cap="none">
              <a:solidFill>
                <a:schemeClr val="lt1"/>
              </a:solidFill>
            </a:endParaRPr>
          </a:p>
        </p:txBody>
      </p:sp>
      <p:sp>
        <p:nvSpPr>
          <p:cNvPr id="374" name="Google Shape;374;p6"/>
          <p:cNvSpPr/>
          <p:nvPr/>
        </p:nvSpPr>
        <p:spPr>
          <a:xfrm>
            <a:off x="6148724" y="3490761"/>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Memorang</a:t>
            </a:r>
            <a:endParaRPr sz="1050" b="1" i="0" u="none" strike="noStrike" cap="none">
              <a:solidFill>
                <a:schemeClr val="lt1"/>
              </a:solidFill>
            </a:endParaRPr>
          </a:p>
        </p:txBody>
      </p:sp>
      <p:sp>
        <p:nvSpPr>
          <p:cNvPr id="375" name="Google Shape;375;p6"/>
          <p:cNvSpPr txBox="1"/>
          <p:nvPr/>
        </p:nvSpPr>
        <p:spPr>
          <a:xfrm>
            <a:off x="1576724" y="2267589"/>
            <a:ext cx="1255239"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$50 to $300 or more per course, depending on the course and institution.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6" name="Google Shape;376;p6"/>
          <p:cNvSpPr txBox="1"/>
          <p:nvPr/>
        </p:nvSpPr>
        <p:spPr>
          <a:xfrm>
            <a:off x="3005474" y="2244267"/>
            <a:ext cx="1506287" cy="12234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from $20 to $200 or more, depending on factors such as the course's depth, quality, and instructor reputation.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7" name="Google Shape;377;p6"/>
          <p:cNvSpPr txBox="1"/>
          <p:nvPr/>
        </p:nvSpPr>
        <p:spPr>
          <a:xfrm>
            <a:off x="4583823" y="2243948"/>
            <a:ext cx="1122331"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does not charge for access to its medical-related content.</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8" name="Google Shape;378;p6"/>
          <p:cNvSpPr txBox="1"/>
          <p:nvPr/>
        </p:nvSpPr>
        <p:spPr>
          <a:xfrm>
            <a:off x="5920124" y="2186798"/>
            <a:ext cx="1506287" cy="12234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Subscription prices vary based on the duration and level of access, but they can range from $10 to $40 per month.</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9" name="Google Shape;379;p6"/>
          <p:cNvSpPr txBox="1"/>
          <p:nvPr/>
        </p:nvSpPr>
        <p:spPr>
          <a:xfrm>
            <a:off x="1519574" y="3786999"/>
            <a:ext cx="1255239" cy="9002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$15 to $50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0" name="Google Shape;380;p6"/>
          <p:cNvSpPr txBox="1"/>
          <p:nvPr/>
        </p:nvSpPr>
        <p:spPr>
          <a:xfrm>
            <a:off x="3062625" y="3740831"/>
            <a:ext cx="1380764" cy="9002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 from $30 to $50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1" name="Google Shape;381;p6"/>
          <p:cNvSpPr txBox="1"/>
          <p:nvPr/>
        </p:nvSpPr>
        <p:spPr>
          <a:xfrm>
            <a:off x="4583824" y="3790359"/>
            <a:ext cx="1303234"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around $50 to $300 or more per year, depending on the subscription plan </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2" name="Google Shape;382;p6"/>
          <p:cNvSpPr txBox="1"/>
          <p:nvPr/>
        </p:nvSpPr>
        <p:spPr>
          <a:xfrm>
            <a:off x="6148724" y="3750795"/>
            <a:ext cx="1192477"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 from $10 to $30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pic>
        <p:nvPicPr>
          <p:cNvPr id="383" name="Google Shape;383;p6"/>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g30600eacaa0_0_0"/>
          <p:cNvSpPr txBox="1">
            <a:spLocks noGrp="1"/>
          </p:cNvSpPr>
          <p:nvPr>
            <p:ph type="title"/>
          </p:nvPr>
        </p:nvSpPr>
        <p:spPr>
          <a:xfrm>
            <a:off x="402947" y="422739"/>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solidFill>
                  <a:srgbClr val="391463"/>
                </a:solidFill>
              </a:rPr>
              <a:t>SWOT Analysis </a:t>
            </a:r>
            <a:endParaRPr>
              <a:solidFill>
                <a:srgbClr val="391463"/>
              </a:solidFill>
            </a:endParaRPr>
          </a:p>
        </p:txBody>
      </p:sp>
      <p:sp>
        <p:nvSpPr>
          <p:cNvPr id="389" name="Google Shape;389;g30600eacaa0_0_0"/>
          <p:cNvSpPr txBox="1">
            <a:spLocks noGrp="1"/>
          </p:cNvSpPr>
          <p:nvPr>
            <p:ph type="title" idx="2"/>
          </p:nvPr>
        </p:nvSpPr>
        <p:spPr>
          <a:xfrm>
            <a:off x="402944" y="890746"/>
            <a:ext cx="26670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Strength</a:t>
            </a:r>
            <a:endParaRPr b="1">
              <a:solidFill>
                <a:srgbClr val="391463"/>
              </a:solidFill>
            </a:endParaRPr>
          </a:p>
        </p:txBody>
      </p:sp>
      <p:sp>
        <p:nvSpPr>
          <p:cNvPr id="390" name="Google Shape;390;g30600eacaa0_0_0"/>
          <p:cNvSpPr txBox="1">
            <a:spLocks noGrp="1"/>
          </p:cNvSpPr>
          <p:nvPr>
            <p:ph type="subTitle" idx="1"/>
          </p:nvPr>
        </p:nvSpPr>
        <p:spPr>
          <a:xfrm>
            <a:off x="312575" y="1278000"/>
            <a:ext cx="3563700" cy="19836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Trusted organization.</a:t>
            </a:r>
            <a:endParaRPr/>
          </a:p>
          <a:p>
            <a:pPr marL="457200" lvl="0" indent="-311150" algn="l" rtl="0">
              <a:lnSpc>
                <a:spcPct val="100000"/>
              </a:lnSpc>
              <a:spcBef>
                <a:spcPts val="0"/>
              </a:spcBef>
              <a:spcAft>
                <a:spcPts val="0"/>
              </a:spcAft>
              <a:buSzPts val="1300"/>
              <a:buChar char="●"/>
            </a:pPr>
            <a:r>
              <a:rPr lang="en-US"/>
              <a:t>Offering courses in Arabic and English for a wider audience</a:t>
            </a:r>
            <a:endParaRPr/>
          </a:p>
          <a:p>
            <a:pPr marL="457200" lvl="0" indent="-311150" algn="l" rtl="0">
              <a:lnSpc>
                <a:spcPct val="100000"/>
              </a:lnSpc>
              <a:spcBef>
                <a:spcPts val="0"/>
              </a:spcBef>
              <a:spcAft>
                <a:spcPts val="0"/>
              </a:spcAft>
              <a:buSzPts val="1300"/>
              <a:buChar char="●"/>
            </a:pPr>
            <a:r>
              <a:rPr lang="en-US"/>
              <a:t>Certified instructors.</a:t>
            </a:r>
            <a:endParaRPr/>
          </a:p>
          <a:p>
            <a:pPr marL="457200" lvl="0" indent="-311150" algn="l" rtl="0">
              <a:lnSpc>
                <a:spcPct val="100000"/>
              </a:lnSpc>
              <a:spcBef>
                <a:spcPts val="0"/>
              </a:spcBef>
              <a:spcAft>
                <a:spcPts val="0"/>
              </a:spcAft>
              <a:buSzPts val="1300"/>
              <a:buChar char="●"/>
            </a:pPr>
            <a:r>
              <a:rPr lang="en-US"/>
              <a:t>Cost effective.</a:t>
            </a:r>
            <a:endParaRPr/>
          </a:p>
          <a:p>
            <a:pPr marL="457200" lvl="0" indent="-311150" algn="l" rtl="0">
              <a:lnSpc>
                <a:spcPct val="100000"/>
              </a:lnSpc>
              <a:spcBef>
                <a:spcPts val="0"/>
              </a:spcBef>
              <a:spcAft>
                <a:spcPts val="0"/>
              </a:spcAft>
              <a:buSzPts val="1300"/>
              <a:buChar char="●"/>
            </a:pPr>
            <a:r>
              <a:rPr lang="en-US"/>
              <a:t>highest quality of content</a:t>
            </a:r>
            <a:endParaRPr/>
          </a:p>
          <a:p>
            <a:pPr marL="457200" lvl="0" indent="-311150" algn="l" rtl="0">
              <a:lnSpc>
                <a:spcPct val="100000"/>
              </a:lnSpc>
              <a:spcBef>
                <a:spcPts val="0"/>
              </a:spcBef>
              <a:spcAft>
                <a:spcPts val="0"/>
              </a:spcAft>
              <a:buSzPts val="1300"/>
              <a:buChar char="●"/>
            </a:pPr>
            <a:r>
              <a:rPr lang="en-US"/>
              <a:t>Accessibility</a:t>
            </a:r>
            <a:endParaRPr/>
          </a:p>
          <a:p>
            <a:pPr marL="457200" lvl="0" indent="-311150" algn="l" rtl="0">
              <a:lnSpc>
                <a:spcPct val="100000"/>
              </a:lnSpc>
              <a:spcBef>
                <a:spcPts val="0"/>
              </a:spcBef>
              <a:spcAft>
                <a:spcPts val="0"/>
              </a:spcAft>
              <a:buSzPts val="1300"/>
              <a:buChar char="●"/>
            </a:pPr>
            <a:r>
              <a:rPr lang="en-US"/>
              <a:t>Interactive learning tools</a:t>
            </a:r>
            <a:endParaRPr/>
          </a:p>
          <a:p>
            <a:pPr marL="457200" lvl="0" indent="-311150" algn="l" rtl="0">
              <a:lnSpc>
                <a:spcPct val="100000"/>
              </a:lnSpc>
              <a:spcBef>
                <a:spcPts val="0"/>
              </a:spcBef>
              <a:spcAft>
                <a:spcPts val="0"/>
              </a:spcAft>
              <a:buSzPts val="1300"/>
              <a:buChar char="●"/>
            </a:pPr>
            <a:r>
              <a:rPr lang="en-US"/>
              <a:t>Flexibility</a:t>
            </a:r>
            <a:endParaRPr/>
          </a:p>
          <a:p>
            <a:pPr marL="457200" lvl="0" indent="-311150" algn="l" rtl="0">
              <a:lnSpc>
                <a:spcPct val="100000"/>
              </a:lnSpc>
              <a:spcBef>
                <a:spcPts val="0"/>
              </a:spcBef>
              <a:spcAft>
                <a:spcPts val="0"/>
              </a:spcAft>
              <a:buSzPts val="1300"/>
              <a:buChar char="●"/>
            </a:pPr>
            <a:r>
              <a:rPr lang="en-US"/>
              <a:t>offering networking opportunities</a:t>
            </a:r>
            <a:endParaRPr/>
          </a:p>
        </p:txBody>
      </p:sp>
      <p:sp>
        <p:nvSpPr>
          <p:cNvPr id="391" name="Google Shape;391;g30600eacaa0_0_0"/>
          <p:cNvSpPr txBox="1">
            <a:spLocks noGrp="1"/>
          </p:cNvSpPr>
          <p:nvPr>
            <p:ph type="title" idx="4"/>
          </p:nvPr>
        </p:nvSpPr>
        <p:spPr>
          <a:xfrm>
            <a:off x="312580" y="3415402"/>
            <a:ext cx="26670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Opportunities</a:t>
            </a:r>
            <a:endParaRPr b="1">
              <a:solidFill>
                <a:srgbClr val="391463"/>
              </a:solidFill>
            </a:endParaRPr>
          </a:p>
        </p:txBody>
      </p:sp>
      <p:sp>
        <p:nvSpPr>
          <p:cNvPr id="392" name="Google Shape;392;g30600eacaa0_0_0"/>
          <p:cNvSpPr txBox="1">
            <a:spLocks noGrp="1"/>
          </p:cNvSpPr>
          <p:nvPr>
            <p:ph type="subTitle" idx="6"/>
          </p:nvPr>
        </p:nvSpPr>
        <p:spPr>
          <a:xfrm>
            <a:off x="402954" y="3810347"/>
            <a:ext cx="3636300" cy="12234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Wide spread of e-learning</a:t>
            </a:r>
            <a:endParaRPr/>
          </a:p>
          <a:p>
            <a:pPr marL="457200" lvl="0" indent="-311150" algn="l" rtl="0">
              <a:lnSpc>
                <a:spcPct val="100000"/>
              </a:lnSpc>
              <a:spcBef>
                <a:spcPts val="0"/>
              </a:spcBef>
              <a:spcAft>
                <a:spcPts val="0"/>
              </a:spcAft>
              <a:buSzPts val="1300"/>
              <a:buChar char="●"/>
            </a:pPr>
            <a:r>
              <a:rPr lang="en-US"/>
              <a:t>Healthcare accreditation of GAHAR.</a:t>
            </a:r>
            <a:endParaRPr/>
          </a:p>
          <a:p>
            <a:pPr marL="457200" lvl="0" indent="-311150" algn="l" rtl="0">
              <a:lnSpc>
                <a:spcPct val="100000"/>
              </a:lnSpc>
              <a:spcBef>
                <a:spcPts val="0"/>
              </a:spcBef>
              <a:spcAft>
                <a:spcPts val="0"/>
              </a:spcAft>
              <a:buSzPts val="1300"/>
              <a:buChar char="●"/>
            </a:pPr>
            <a:r>
              <a:rPr lang="en-US"/>
              <a:t>Egyptian Health council regulations.</a:t>
            </a:r>
            <a:endParaRPr/>
          </a:p>
          <a:p>
            <a:pPr marL="0" lvl="0" indent="0" algn="l" rtl="0">
              <a:lnSpc>
                <a:spcPct val="100000"/>
              </a:lnSpc>
              <a:spcBef>
                <a:spcPts val="1200"/>
              </a:spcBef>
              <a:spcAft>
                <a:spcPts val="1200"/>
              </a:spcAft>
              <a:buSzPts val="1300"/>
              <a:buNone/>
            </a:pPr>
            <a:endParaRPr/>
          </a:p>
        </p:txBody>
      </p:sp>
      <p:sp>
        <p:nvSpPr>
          <p:cNvPr id="393" name="Google Shape;393;g30600eacaa0_0_0"/>
          <p:cNvSpPr txBox="1">
            <a:spLocks noGrp="1"/>
          </p:cNvSpPr>
          <p:nvPr>
            <p:ph type="title" idx="7"/>
          </p:nvPr>
        </p:nvSpPr>
        <p:spPr>
          <a:xfrm>
            <a:off x="4388979" y="890738"/>
            <a:ext cx="27243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weakness</a:t>
            </a:r>
            <a:endParaRPr b="1">
              <a:solidFill>
                <a:srgbClr val="391463"/>
              </a:solidFill>
            </a:endParaRPr>
          </a:p>
        </p:txBody>
      </p:sp>
      <p:sp>
        <p:nvSpPr>
          <p:cNvPr id="394" name="Google Shape;394;g30600eacaa0_0_0"/>
          <p:cNvSpPr txBox="1">
            <a:spLocks noGrp="1"/>
          </p:cNvSpPr>
          <p:nvPr>
            <p:ph type="subTitle" idx="9"/>
          </p:nvPr>
        </p:nvSpPr>
        <p:spPr>
          <a:xfrm>
            <a:off x="4260650" y="1227575"/>
            <a:ext cx="4460100" cy="1650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Technical problems.</a:t>
            </a:r>
            <a:endParaRPr/>
          </a:p>
          <a:p>
            <a:pPr marL="457200" lvl="0" indent="-311150" algn="l" rtl="0">
              <a:lnSpc>
                <a:spcPct val="100000"/>
              </a:lnSpc>
              <a:spcBef>
                <a:spcPts val="0"/>
              </a:spcBef>
              <a:spcAft>
                <a:spcPts val="0"/>
              </a:spcAft>
              <a:buSzPts val="1300"/>
              <a:buChar char="●"/>
            </a:pPr>
            <a:r>
              <a:rPr lang="en-US"/>
              <a:t>Unfamiliarity of technology form instructors.</a:t>
            </a:r>
            <a:endParaRPr>
              <a:highlight>
                <a:schemeClr val="lt1"/>
              </a:highlight>
            </a:endParaRPr>
          </a:p>
          <a:p>
            <a:pPr marL="457200" lvl="0" indent="-311150" algn="l" rtl="0">
              <a:lnSpc>
                <a:spcPct val="100000"/>
              </a:lnSpc>
              <a:spcBef>
                <a:spcPts val="0"/>
              </a:spcBef>
              <a:spcAft>
                <a:spcPts val="0"/>
              </a:spcAft>
              <a:buSzPts val="1300"/>
              <a:buChar char="●"/>
            </a:pPr>
            <a:r>
              <a:rPr lang="en-US"/>
              <a:t>Practical rounds with high no of trainees.</a:t>
            </a:r>
            <a:endParaRPr/>
          </a:p>
          <a:p>
            <a:pPr marL="457200" lvl="0" indent="-311150" algn="l" rtl="0">
              <a:lnSpc>
                <a:spcPct val="100000"/>
              </a:lnSpc>
              <a:spcBef>
                <a:spcPts val="0"/>
              </a:spcBef>
              <a:spcAft>
                <a:spcPts val="0"/>
              </a:spcAft>
              <a:buSzPts val="1300"/>
              <a:buChar char="●"/>
            </a:pPr>
            <a:r>
              <a:rPr lang="en-US"/>
              <a:t>Lack of face-to-face interaction.</a:t>
            </a:r>
            <a:endParaRPr/>
          </a:p>
          <a:p>
            <a:pPr marL="457200" lvl="0" indent="-311150" algn="l" rtl="0">
              <a:lnSpc>
                <a:spcPct val="100000"/>
              </a:lnSpc>
              <a:spcBef>
                <a:spcPts val="0"/>
              </a:spcBef>
              <a:spcAft>
                <a:spcPts val="0"/>
              </a:spcAft>
              <a:buSzPts val="1300"/>
              <a:buChar char="●"/>
            </a:pPr>
            <a:r>
              <a:rPr lang="en-US"/>
              <a:t>The online education market is competitive</a:t>
            </a:r>
            <a:endParaRPr/>
          </a:p>
          <a:p>
            <a:pPr marL="285750" lvl="0" indent="-203200" algn="l" rtl="0">
              <a:lnSpc>
                <a:spcPct val="100000"/>
              </a:lnSpc>
              <a:spcBef>
                <a:spcPts val="1200"/>
              </a:spcBef>
              <a:spcAft>
                <a:spcPts val="0"/>
              </a:spcAft>
              <a:buSzPts val="1300"/>
              <a:buFont typeface="Arial"/>
              <a:buNone/>
            </a:pPr>
            <a:endParaRPr>
              <a:highlight>
                <a:srgbClr val="FFFF00"/>
              </a:highlight>
            </a:endParaRPr>
          </a:p>
          <a:p>
            <a:pPr marL="0" lvl="0" indent="0" algn="l" rtl="0">
              <a:lnSpc>
                <a:spcPct val="100000"/>
              </a:lnSpc>
              <a:spcBef>
                <a:spcPts val="1200"/>
              </a:spcBef>
              <a:spcAft>
                <a:spcPts val="0"/>
              </a:spcAft>
              <a:buSzPts val="1300"/>
              <a:buNone/>
            </a:pPr>
            <a:endParaRPr>
              <a:highlight>
                <a:srgbClr val="FFFF00"/>
              </a:highlight>
            </a:endParaRPr>
          </a:p>
          <a:p>
            <a:pPr marL="285750" lvl="0" indent="-203200" algn="l" rtl="0">
              <a:lnSpc>
                <a:spcPct val="100000"/>
              </a:lnSpc>
              <a:spcBef>
                <a:spcPts val="1200"/>
              </a:spcBef>
              <a:spcAft>
                <a:spcPts val="1200"/>
              </a:spcAft>
              <a:buSzPts val="1300"/>
              <a:buFont typeface="Arial"/>
              <a:buNone/>
            </a:pPr>
            <a:endParaRPr/>
          </a:p>
        </p:txBody>
      </p:sp>
      <p:sp>
        <p:nvSpPr>
          <p:cNvPr id="395" name="Google Shape;395;g30600eacaa0_0_0"/>
          <p:cNvSpPr txBox="1">
            <a:spLocks noGrp="1"/>
          </p:cNvSpPr>
          <p:nvPr>
            <p:ph type="title" idx="13"/>
          </p:nvPr>
        </p:nvSpPr>
        <p:spPr>
          <a:xfrm>
            <a:off x="4388975" y="2726000"/>
            <a:ext cx="27243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Threats</a:t>
            </a:r>
            <a:endParaRPr b="1">
              <a:solidFill>
                <a:srgbClr val="391463"/>
              </a:solidFill>
            </a:endParaRPr>
          </a:p>
        </p:txBody>
      </p:sp>
      <p:sp>
        <p:nvSpPr>
          <p:cNvPr id="396" name="Google Shape;396;g30600eacaa0_0_0"/>
          <p:cNvSpPr txBox="1">
            <a:spLocks noGrp="1"/>
          </p:cNvSpPr>
          <p:nvPr>
            <p:ph type="subTitle" idx="15"/>
          </p:nvPr>
        </p:nvSpPr>
        <p:spPr>
          <a:xfrm>
            <a:off x="4228375" y="3141450"/>
            <a:ext cx="4378200" cy="14877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Fragmented market.</a:t>
            </a:r>
            <a:endParaRPr/>
          </a:p>
          <a:p>
            <a:pPr marL="457200" lvl="0" indent="-311150" algn="l" rtl="0">
              <a:spcBef>
                <a:spcPts val="0"/>
              </a:spcBef>
              <a:spcAft>
                <a:spcPts val="0"/>
              </a:spcAft>
              <a:buSzPts val="1300"/>
              <a:buChar char="●"/>
            </a:pPr>
            <a:r>
              <a:rPr lang="en-US"/>
              <a:t>Motivation and discipline.</a:t>
            </a:r>
            <a:endParaRPr/>
          </a:p>
          <a:p>
            <a:pPr marL="457200" lvl="0" indent="-311150" algn="l" rtl="0">
              <a:lnSpc>
                <a:spcPct val="100000"/>
              </a:lnSpc>
              <a:spcBef>
                <a:spcPts val="0"/>
              </a:spcBef>
              <a:spcAft>
                <a:spcPts val="0"/>
              </a:spcAft>
              <a:buSzPts val="1300"/>
              <a:buChar char="●"/>
            </a:pPr>
            <a:r>
              <a:rPr lang="en-US">
                <a:highlight>
                  <a:schemeClr val="lt1"/>
                </a:highlight>
              </a:rPr>
              <a:t>Marketing challenges (not all customers could be reached thru same channel.</a:t>
            </a:r>
            <a:endParaRPr>
              <a:highlight>
                <a:schemeClr val="lt1"/>
              </a:highlight>
            </a:endParaRPr>
          </a:p>
          <a:p>
            <a:pPr marL="457200" lvl="0" indent="-311150" algn="l" rtl="0">
              <a:lnSpc>
                <a:spcPct val="100000"/>
              </a:lnSpc>
              <a:spcBef>
                <a:spcPts val="0"/>
              </a:spcBef>
              <a:spcAft>
                <a:spcPts val="0"/>
              </a:spcAft>
              <a:buSzPts val="1300"/>
              <a:buChar char="●"/>
            </a:pPr>
            <a:r>
              <a:rPr lang="en-US">
                <a:highlight>
                  <a:schemeClr val="lt1"/>
                </a:highlight>
              </a:rPr>
              <a:t>Rapidly changing laws and regulations.</a:t>
            </a:r>
            <a:endParaRPr>
              <a:highlight>
                <a:schemeClr val="lt1"/>
              </a:highlight>
            </a:endParaRPr>
          </a:p>
          <a:p>
            <a:pPr marL="457200" lvl="0" indent="-311150" algn="l" rtl="0">
              <a:spcBef>
                <a:spcPts val="0"/>
              </a:spcBef>
              <a:spcAft>
                <a:spcPts val="0"/>
              </a:spcAft>
              <a:buSzPts val="1300"/>
              <a:buChar char="●"/>
            </a:pPr>
            <a:r>
              <a:rPr lang="en-US"/>
              <a:t>Technical challenges.</a:t>
            </a:r>
            <a:endParaRPr/>
          </a:p>
          <a:p>
            <a:pPr marL="457200" lvl="0" indent="-311150" algn="l" rtl="0">
              <a:spcBef>
                <a:spcPts val="0"/>
              </a:spcBef>
              <a:spcAft>
                <a:spcPts val="0"/>
              </a:spcAft>
              <a:buSzPts val="1300"/>
              <a:buChar char="●"/>
            </a:pPr>
            <a:r>
              <a:rPr lang="en-US"/>
              <a:t>Economic fluctuations in Egypt </a:t>
            </a:r>
            <a:endParaRPr/>
          </a:p>
        </p:txBody>
      </p:sp>
      <p:grpSp>
        <p:nvGrpSpPr>
          <p:cNvPr id="397" name="Google Shape;397;g30600eacaa0_0_0"/>
          <p:cNvGrpSpPr/>
          <p:nvPr/>
        </p:nvGrpSpPr>
        <p:grpSpPr>
          <a:xfrm>
            <a:off x="-20" y="18833"/>
            <a:ext cx="9144020" cy="342900"/>
            <a:chOff x="-25" y="0"/>
            <a:chExt cx="9144020" cy="342900"/>
          </a:xfrm>
        </p:grpSpPr>
        <p:sp>
          <p:nvSpPr>
            <p:cNvPr id="398" name="Google Shape;398;g30600eacaa0_0_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9" name="Google Shape;399;g30600eacaa0_0_0"/>
            <p:cNvGrpSpPr/>
            <p:nvPr/>
          </p:nvGrpSpPr>
          <p:grpSpPr>
            <a:xfrm>
              <a:off x="215975" y="111150"/>
              <a:ext cx="642950" cy="120600"/>
              <a:chOff x="215975" y="152625"/>
              <a:chExt cx="642950" cy="120600"/>
            </a:xfrm>
          </p:grpSpPr>
          <p:sp>
            <p:nvSpPr>
              <p:cNvPr id="400" name="Google Shape;400;g30600eacaa0_0_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g30600eacaa0_0_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g30600eacaa0_0_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403" name="Google Shape;403;g30600eacaa0_0_0"/>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8"/>
                                        </p:tgtEl>
                                        <p:attrNameLst>
                                          <p:attrName>style.visibility</p:attrName>
                                        </p:attrNameLst>
                                      </p:cBhvr>
                                      <p:to>
                                        <p:strVal val="visible"/>
                                      </p:to>
                                    </p:set>
                                    <p:anim calcmode="lin" valueType="num">
                                      <p:cBhvr additive="base">
                                        <p:cTn id="7" dur="1000"/>
                                        <p:tgtEl>
                                          <p:spTgt spid="38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7"/>
          <p:cNvSpPr txBox="1">
            <a:spLocks noGrp="1"/>
          </p:cNvSpPr>
          <p:nvPr>
            <p:ph type="title"/>
          </p:nvPr>
        </p:nvSpPr>
        <p:spPr>
          <a:xfrm>
            <a:off x="714300" y="9622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3200" b="1">
                <a:solidFill>
                  <a:srgbClr val="391463"/>
                </a:solidFill>
              </a:rPr>
              <a:t>Objective</a:t>
            </a:r>
            <a:r>
              <a:rPr lang="en-US" sz="3200"/>
              <a:t> </a:t>
            </a:r>
            <a:endParaRPr/>
          </a:p>
        </p:txBody>
      </p:sp>
      <p:sp>
        <p:nvSpPr>
          <p:cNvPr id="409" name="Google Shape;409;p7"/>
          <p:cNvSpPr txBox="1"/>
          <p:nvPr/>
        </p:nvSpPr>
        <p:spPr>
          <a:xfrm>
            <a:off x="516750" y="746326"/>
            <a:ext cx="8110500" cy="47715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Introduce product and Improve </a:t>
            </a:r>
            <a:r>
              <a:rPr lang="en-US" sz="1600" b="1" i="0" u="none" strike="noStrike" cap="none">
                <a:solidFill>
                  <a:srgbClr val="000000"/>
                </a:solidFill>
              </a:rPr>
              <a:t>awareness</a:t>
            </a:r>
            <a:r>
              <a:rPr lang="en-US" sz="1600" b="0" i="0" u="none" strike="noStrike" cap="none">
                <a:solidFill>
                  <a:srgbClr val="000000"/>
                </a:solidFill>
                <a:latin typeface="Arial"/>
                <a:ea typeface="Arial"/>
                <a:cs typeface="Arial"/>
                <a:sym typeface="Arial"/>
              </a:rPr>
              <a:t> 10</a:t>
            </a:r>
            <a:r>
              <a:rPr lang="en-US" sz="1600"/>
              <a:t>% </a:t>
            </a:r>
            <a:r>
              <a:rPr lang="en-US" sz="1600" b="0" i="0" u="none" strike="noStrike" cap="none">
                <a:solidFill>
                  <a:srgbClr val="000000"/>
                </a:solidFill>
                <a:latin typeface="Arial"/>
                <a:ea typeface="Arial"/>
                <a:cs typeface="Arial"/>
                <a:sym typeface="Arial"/>
              </a:rPr>
              <a:t>about the quality of e-learning materials.(first 4 month )</a:t>
            </a:r>
            <a:endParaRPr sz="1600" b="0" i="0" u="none" strike="noStrike" cap="none">
              <a:solidFill>
                <a:srgbClr val="000000"/>
              </a:solidFill>
              <a:latin typeface="Arial"/>
              <a:ea typeface="Arial"/>
              <a:cs typeface="Arial"/>
              <a:sym typeface="Arial"/>
            </a:endParaRPr>
          </a:p>
          <a:p>
            <a:pPr marL="285750" marR="0" lvl="0" indent="-285750" algn="l" rtl="0">
              <a:lnSpc>
                <a:spcPct val="200000"/>
              </a:lnSpc>
              <a:spcBef>
                <a:spcPts val="0"/>
              </a:spcBef>
              <a:spcAft>
                <a:spcPts val="0"/>
              </a:spcAft>
              <a:buSzPts val="1600"/>
              <a:buChar char="•"/>
            </a:pPr>
            <a:r>
              <a:rPr lang="en-US" sz="1600"/>
              <a:t>to be accredited by the government by Q1 2025.</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Credible source of healthcare education. </a:t>
            </a:r>
            <a:endParaRPr/>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Get 10,000 Enrollment on website by December,2025.</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a:t>Get 1000 subscription December,2025.</a:t>
            </a:r>
            <a:endParaRPr sz="1600"/>
          </a:p>
          <a:p>
            <a:pPr marL="285750" marR="0" lvl="0" indent="-285750" algn="l" rtl="0">
              <a:lnSpc>
                <a:spcPct val="200000"/>
              </a:lnSpc>
              <a:spcBef>
                <a:spcPts val="0"/>
              </a:spcBef>
              <a:spcAft>
                <a:spcPts val="0"/>
              </a:spcAft>
              <a:buSzPts val="1600"/>
              <a:buChar char="•"/>
            </a:pPr>
            <a:r>
              <a:rPr lang="en-US" sz="1600"/>
              <a:t>get 1000 follower on tiktok .</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Be the market leader in Healthcare education.</a:t>
            </a:r>
            <a:endParaRPr/>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Build communication lines between 600 trainee and relevant hiring organization.</a:t>
            </a:r>
            <a:endParaRPr sz="1600" b="0" i="0" u="none" strike="noStrike" cap="none">
              <a:solidFill>
                <a:srgbClr val="000000"/>
              </a:solidFill>
              <a:latin typeface="Arial"/>
              <a:ea typeface="Arial"/>
              <a:cs typeface="Arial"/>
              <a:sym typeface="Arial"/>
            </a:endParaRPr>
          </a:p>
          <a:p>
            <a:pPr marL="285750" marR="0" lvl="0" indent="-184150" algn="l" rtl="0">
              <a:lnSpc>
                <a:spcPct val="150000"/>
              </a:lnSpc>
              <a:spcBef>
                <a:spcPts val="0"/>
              </a:spcBef>
              <a:spcAft>
                <a:spcPts val="0"/>
              </a:spcAft>
              <a:buClr>
                <a:srgbClr val="000000"/>
              </a:buClr>
              <a:buSzPts val="1600"/>
              <a:buFont typeface="Arial"/>
              <a:buNone/>
            </a:pPr>
            <a:endParaRPr sz="1600" b="0" i="0" u="none" strike="noStrike" cap="none">
              <a:solidFill>
                <a:srgbClr val="000000"/>
              </a:solidFill>
              <a:latin typeface="Arial"/>
              <a:ea typeface="Arial"/>
              <a:cs typeface="Arial"/>
              <a:sym typeface="Arial"/>
            </a:endParaRPr>
          </a:p>
        </p:txBody>
      </p:sp>
      <p:pic>
        <p:nvPicPr>
          <p:cNvPr id="410" name="Google Shape;410;p7"/>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grpSp>
        <p:nvGrpSpPr>
          <p:cNvPr id="415" name="Google Shape;415;p9"/>
          <p:cNvGrpSpPr/>
          <p:nvPr/>
        </p:nvGrpSpPr>
        <p:grpSpPr>
          <a:xfrm>
            <a:off x="1290805" y="257706"/>
            <a:ext cx="6557746" cy="4867813"/>
            <a:chOff x="3467650" y="1777750"/>
            <a:chExt cx="2872425" cy="2132200"/>
          </a:xfrm>
        </p:grpSpPr>
        <p:sp>
          <p:nvSpPr>
            <p:cNvPr id="416" name="Google Shape;416;p9"/>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9"/>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9"/>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9"/>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9"/>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9"/>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9"/>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9"/>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9"/>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5" name="Google Shape;425;p9"/>
          <p:cNvSpPr txBox="1">
            <a:spLocks noGrp="1"/>
          </p:cNvSpPr>
          <p:nvPr>
            <p:ph type="ctrTitle"/>
          </p:nvPr>
        </p:nvSpPr>
        <p:spPr>
          <a:xfrm>
            <a:off x="3582975" y="1836031"/>
            <a:ext cx="1891500" cy="8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2800"/>
              <a:buFont typeface="Arial"/>
              <a:buNone/>
            </a:pPr>
            <a:r>
              <a:rPr lang="en-US" sz="2800" b="1">
                <a:solidFill>
                  <a:srgbClr val="391463"/>
                </a:solidFill>
              </a:rPr>
              <a:t>Strategy</a:t>
            </a:r>
            <a:endParaRPr sz="9600">
              <a:solidFill>
                <a:srgbClr val="391463"/>
              </a:solidFill>
            </a:endParaRPr>
          </a:p>
        </p:txBody>
      </p:sp>
      <p:sp>
        <p:nvSpPr>
          <p:cNvPr id="426" name="Google Shape;426;p9"/>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9"/>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9"/>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9"/>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9"/>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1" name="Google Shape;431;p9"/>
          <p:cNvGrpSpPr/>
          <p:nvPr/>
        </p:nvGrpSpPr>
        <p:grpSpPr>
          <a:xfrm>
            <a:off x="481020" y="282383"/>
            <a:ext cx="2617352" cy="4079699"/>
            <a:chOff x="4797370" y="3163620"/>
            <a:chExt cx="2617352" cy="4079699"/>
          </a:xfrm>
        </p:grpSpPr>
        <p:sp>
          <p:nvSpPr>
            <p:cNvPr id="432" name="Google Shape;432;p9"/>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9"/>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4" name="Google Shape;434;p9"/>
          <p:cNvGrpSpPr/>
          <p:nvPr/>
        </p:nvGrpSpPr>
        <p:grpSpPr>
          <a:xfrm>
            <a:off x="6543094" y="2571744"/>
            <a:ext cx="2253808" cy="2327292"/>
            <a:chOff x="4476700" y="2501650"/>
            <a:chExt cx="1000625" cy="1033250"/>
          </a:xfrm>
        </p:grpSpPr>
        <p:sp>
          <p:nvSpPr>
            <p:cNvPr id="435" name="Google Shape;435;p9"/>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9"/>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9"/>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9"/>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9"/>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9"/>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9"/>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9"/>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3" name="Google Shape;443;p9"/>
          <p:cNvGrpSpPr/>
          <p:nvPr/>
        </p:nvGrpSpPr>
        <p:grpSpPr>
          <a:xfrm rot="-2700149">
            <a:off x="970258" y="492695"/>
            <a:ext cx="1506117" cy="1616839"/>
            <a:chOff x="6147400" y="1188050"/>
            <a:chExt cx="923625" cy="991525"/>
          </a:xfrm>
        </p:grpSpPr>
        <p:sp>
          <p:nvSpPr>
            <p:cNvPr id="444" name="Google Shape;444;p9"/>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9"/>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9"/>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9"/>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9"/>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9"/>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9"/>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9"/>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9"/>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9"/>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9"/>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9"/>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9"/>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9"/>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9"/>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9"/>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9"/>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9"/>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9"/>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9"/>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9"/>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9"/>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9"/>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9"/>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9"/>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9"/>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9"/>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9"/>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2" name="Google Shape;472;p9"/>
          <p:cNvGrpSpPr/>
          <p:nvPr/>
        </p:nvGrpSpPr>
        <p:grpSpPr>
          <a:xfrm>
            <a:off x="1375064" y="3448761"/>
            <a:ext cx="1241194" cy="1226547"/>
            <a:chOff x="3175325" y="1317225"/>
            <a:chExt cx="906775" cy="896075"/>
          </a:xfrm>
        </p:grpSpPr>
        <p:sp>
          <p:nvSpPr>
            <p:cNvPr id="473" name="Google Shape;473;p9"/>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9"/>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9"/>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9"/>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9"/>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9"/>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9"/>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9"/>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9"/>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9"/>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9"/>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9"/>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9"/>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9"/>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9"/>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8" name="Google Shape;488;p9"/>
          <p:cNvGrpSpPr/>
          <p:nvPr/>
        </p:nvGrpSpPr>
        <p:grpSpPr>
          <a:xfrm rot="-899960">
            <a:off x="6624166" y="1130041"/>
            <a:ext cx="1038294" cy="905048"/>
            <a:chOff x="4505350" y="1228400"/>
            <a:chExt cx="1038325" cy="905075"/>
          </a:xfrm>
        </p:grpSpPr>
        <p:sp>
          <p:nvSpPr>
            <p:cNvPr id="489" name="Google Shape;489;p9"/>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9"/>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9"/>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9"/>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9"/>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9"/>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9"/>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9"/>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9"/>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9"/>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9"/>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9"/>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9"/>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9"/>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9"/>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9"/>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9"/>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9"/>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9"/>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9"/>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9"/>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9"/>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9"/>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9"/>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9"/>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9"/>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5"/>
                                        </p:tgtEl>
                                        <p:attrNameLst>
                                          <p:attrName>style.visibility</p:attrName>
                                        </p:attrNameLst>
                                      </p:cBhvr>
                                      <p:to>
                                        <p:strVal val="visible"/>
                                      </p:to>
                                    </p:set>
                                    <p:animEffect transition="in" filter="fade">
                                      <p:cBhvr>
                                        <p:cTn id="7" dur="1000"/>
                                        <p:tgtEl>
                                          <p:spTgt spid="4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13"/>
          <p:cNvSpPr txBox="1">
            <a:spLocks noGrp="1"/>
          </p:cNvSpPr>
          <p:nvPr>
            <p:ph type="subTitle" idx="1"/>
          </p:nvPr>
        </p:nvSpPr>
        <p:spPr>
          <a:xfrm>
            <a:off x="5692456" y="2510290"/>
            <a:ext cx="3422400" cy="1491000"/>
          </a:xfrm>
          <a:prstGeom prst="rect">
            <a:avLst/>
          </a:prstGeom>
          <a:noFill/>
          <a:ln>
            <a:noFill/>
          </a:ln>
        </p:spPr>
        <p:txBody>
          <a:bodyPr spcFirstLastPara="1" wrap="square" lIns="91425" tIns="91425" rIns="91425" bIns="91425" anchor="t" anchorCtr="0">
            <a:noAutofit/>
          </a:bodyPr>
          <a:lstStyle/>
          <a:p>
            <a:pPr marL="431800" lvl="0" indent="-285750" algn="ctr" rtl="0">
              <a:lnSpc>
                <a:spcPct val="100000"/>
              </a:lnSpc>
              <a:spcBef>
                <a:spcPts val="0"/>
              </a:spcBef>
              <a:spcAft>
                <a:spcPts val="0"/>
              </a:spcAft>
              <a:buSzPts val="1400"/>
              <a:buFont typeface="Arial"/>
              <a:buChar char="•"/>
            </a:pPr>
            <a:r>
              <a:rPr lang="en-US"/>
              <a:t>Professional growth</a:t>
            </a:r>
            <a:endParaRPr/>
          </a:p>
        </p:txBody>
      </p:sp>
      <p:sp>
        <p:nvSpPr>
          <p:cNvPr id="520" name="Google Shape;520;p13"/>
          <p:cNvSpPr txBox="1"/>
          <p:nvPr/>
        </p:nvSpPr>
        <p:spPr>
          <a:xfrm>
            <a:off x="660161" y="570518"/>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Age</a:t>
            </a:r>
            <a:endParaRPr b="1">
              <a:solidFill>
                <a:srgbClr val="391463"/>
              </a:solidFill>
            </a:endParaRPr>
          </a:p>
        </p:txBody>
      </p:sp>
      <p:sp>
        <p:nvSpPr>
          <p:cNvPr id="521" name="Google Shape;521;p13"/>
          <p:cNvSpPr txBox="1"/>
          <p:nvPr/>
        </p:nvSpPr>
        <p:spPr>
          <a:xfrm>
            <a:off x="647236" y="982086"/>
            <a:ext cx="1599300"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4C4C4C"/>
                </a:solidFill>
                <a:latin typeface="Alata"/>
                <a:ea typeface="Alata"/>
                <a:cs typeface="Alata"/>
                <a:sym typeface="Alata"/>
              </a:rPr>
              <a:t>23-55 years</a:t>
            </a:r>
            <a:endParaRPr/>
          </a:p>
        </p:txBody>
      </p:sp>
      <p:sp>
        <p:nvSpPr>
          <p:cNvPr id="522" name="Google Shape;522;p13"/>
          <p:cNvSpPr txBox="1"/>
          <p:nvPr/>
        </p:nvSpPr>
        <p:spPr>
          <a:xfrm>
            <a:off x="6777084" y="1334238"/>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Income</a:t>
            </a:r>
            <a:endParaRPr b="1">
              <a:solidFill>
                <a:srgbClr val="391463"/>
              </a:solidFill>
            </a:endParaRPr>
          </a:p>
        </p:txBody>
      </p:sp>
      <p:sp>
        <p:nvSpPr>
          <p:cNvPr id="523" name="Google Shape;523;p13"/>
          <p:cNvSpPr txBox="1"/>
          <p:nvPr/>
        </p:nvSpPr>
        <p:spPr>
          <a:xfrm>
            <a:off x="6084889" y="1625562"/>
            <a:ext cx="2326500"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Medium</a:t>
            </a:r>
            <a:endParaRPr sz="1400" b="0" i="0" u="none" strike="noStrike" cap="none">
              <a:solidFill>
                <a:srgbClr val="7F7F7F"/>
              </a:solidFill>
              <a:latin typeface="Alata"/>
              <a:ea typeface="Alata"/>
              <a:cs typeface="Alata"/>
              <a:sym typeface="Alata"/>
            </a:endParaRPr>
          </a:p>
        </p:txBody>
      </p:sp>
      <p:sp>
        <p:nvSpPr>
          <p:cNvPr id="524" name="Google Shape;524;p13"/>
          <p:cNvSpPr txBox="1"/>
          <p:nvPr/>
        </p:nvSpPr>
        <p:spPr>
          <a:xfrm>
            <a:off x="414800" y="1579107"/>
            <a:ext cx="1599300" cy="703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Educational level</a:t>
            </a:r>
            <a:endParaRPr sz="1800" b="1" i="0" u="none" strike="noStrike" cap="none">
              <a:solidFill>
                <a:srgbClr val="391463"/>
              </a:solidFill>
              <a:latin typeface="Alata"/>
              <a:ea typeface="Alata"/>
              <a:cs typeface="Alata"/>
              <a:sym typeface="Alata"/>
            </a:endParaRPr>
          </a:p>
        </p:txBody>
      </p:sp>
      <p:sp>
        <p:nvSpPr>
          <p:cNvPr id="525" name="Google Shape;525;p13"/>
          <p:cNvSpPr txBox="1"/>
          <p:nvPr/>
        </p:nvSpPr>
        <p:spPr>
          <a:xfrm>
            <a:off x="6945902" y="2121892"/>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800" b="1" i="0" u="none" strike="noStrike" cap="none">
                <a:solidFill>
                  <a:srgbClr val="391463"/>
                </a:solidFill>
                <a:latin typeface="Alata"/>
                <a:ea typeface="Alata"/>
                <a:cs typeface="Alata"/>
                <a:sym typeface="Alata"/>
              </a:rPr>
              <a:t>Aspirations</a:t>
            </a:r>
            <a:endParaRPr sz="1800" b="1" i="0" u="none" strike="noStrike" cap="none">
              <a:solidFill>
                <a:srgbClr val="391463"/>
              </a:solidFill>
              <a:latin typeface="Alata"/>
              <a:ea typeface="Alata"/>
              <a:cs typeface="Alata"/>
              <a:sym typeface="Alata"/>
            </a:endParaRPr>
          </a:p>
        </p:txBody>
      </p:sp>
      <p:sp>
        <p:nvSpPr>
          <p:cNvPr id="526" name="Google Shape;526;p13"/>
          <p:cNvSpPr txBox="1"/>
          <p:nvPr/>
        </p:nvSpPr>
        <p:spPr>
          <a:xfrm>
            <a:off x="2404832" y="4356000"/>
            <a:ext cx="15993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Montserrat"/>
              <a:ea typeface="Montserrat"/>
              <a:cs typeface="Montserrat"/>
              <a:sym typeface="Montserrat"/>
            </a:endParaRPr>
          </a:p>
        </p:txBody>
      </p:sp>
      <p:cxnSp>
        <p:nvCxnSpPr>
          <p:cNvPr id="527" name="Google Shape;527;p13"/>
          <p:cNvCxnSpPr/>
          <p:nvPr/>
        </p:nvCxnSpPr>
        <p:spPr>
          <a:xfrm>
            <a:off x="2076745" y="948374"/>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28" name="Google Shape;528;p13"/>
          <p:cNvCxnSpPr>
            <a:stCxn id="524" idx="3"/>
          </p:cNvCxnSpPr>
          <p:nvPr/>
        </p:nvCxnSpPr>
        <p:spPr>
          <a:xfrm>
            <a:off x="2014100" y="1930857"/>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29" name="Google Shape;529;p13"/>
          <p:cNvCxnSpPr/>
          <p:nvPr/>
        </p:nvCxnSpPr>
        <p:spPr>
          <a:xfrm flipH="1">
            <a:off x="5008160" y="2408068"/>
            <a:ext cx="1929900" cy="3678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30" name="Google Shape;530;p13"/>
          <p:cNvCxnSpPr>
            <a:stCxn id="522" idx="1"/>
          </p:cNvCxnSpPr>
          <p:nvPr/>
        </p:nvCxnSpPr>
        <p:spPr>
          <a:xfrm rot="10800000">
            <a:off x="4450584" y="1149138"/>
            <a:ext cx="2326500" cy="3708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31" name="Google Shape;531;p13"/>
          <p:cNvSpPr txBox="1"/>
          <p:nvPr/>
        </p:nvSpPr>
        <p:spPr>
          <a:xfrm>
            <a:off x="114220" y="848397"/>
            <a:ext cx="1847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cxnSp>
        <p:nvCxnSpPr>
          <p:cNvPr id="532" name="Google Shape;532;p13"/>
          <p:cNvCxnSpPr/>
          <p:nvPr/>
        </p:nvCxnSpPr>
        <p:spPr>
          <a:xfrm>
            <a:off x="2009717" y="1776869"/>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33" name="Google Shape;533;p13"/>
          <p:cNvSpPr txBox="1"/>
          <p:nvPr/>
        </p:nvSpPr>
        <p:spPr>
          <a:xfrm>
            <a:off x="3315903" y="3328431"/>
            <a:ext cx="2456038" cy="73866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Dr Sara Ahmed</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30 years old</a:t>
            </a:r>
            <a:endParaRPr/>
          </a:p>
          <a:p>
            <a:pPr marL="0" marR="0" lvl="0" indent="0" algn="ctr" rtl="0">
              <a:lnSpc>
                <a:spcPct val="100000"/>
              </a:lnSpc>
              <a:spcBef>
                <a:spcPts val="0"/>
              </a:spcBef>
              <a:spcAft>
                <a:spcPts val="0"/>
              </a:spcAft>
              <a:buNone/>
            </a:pPr>
            <a:endParaRPr sz="1400" b="0" i="0" u="none" strike="noStrike" cap="none">
              <a:solidFill>
                <a:srgbClr val="7F7F7F"/>
              </a:solidFill>
              <a:latin typeface="Arial"/>
              <a:ea typeface="Arial"/>
              <a:cs typeface="Arial"/>
              <a:sym typeface="Arial"/>
            </a:endParaRPr>
          </a:p>
        </p:txBody>
      </p:sp>
      <p:sp>
        <p:nvSpPr>
          <p:cNvPr id="534" name="Google Shape;534;p13"/>
          <p:cNvSpPr txBox="1"/>
          <p:nvPr/>
        </p:nvSpPr>
        <p:spPr>
          <a:xfrm>
            <a:off x="2326072" y="226067"/>
            <a:ext cx="403013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391463"/>
                </a:solidFill>
              </a:rPr>
              <a:t>Buyer persona</a:t>
            </a:r>
            <a:endParaRPr b="1">
              <a:solidFill>
                <a:srgbClr val="391463"/>
              </a:solidFill>
            </a:endParaRPr>
          </a:p>
        </p:txBody>
      </p:sp>
      <p:sp>
        <p:nvSpPr>
          <p:cNvPr id="535" name="Google Shape;535;p13"/>
          <p:cNvSpPr txBox="1"/>
          <p:nvPr/>
        </p:nvSpPr>
        <p:spPr>
          <a:xfrm>
            <a:off x="230414" y="2282647"/>
            <a:ext cx="23265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400" b="0" i="0" u="none" strike="noStrike" cap="none">
                <a:solidFill>
                  <a:srgbClr val="4C4C4C"/>
                </a:solidFill>
                <a:latin typeface="Alata"/>
                <a:ea typeface="Alata"/>
                <a:cs typeface="Alata"/>
                <a:sym typeface="Alata"/>
              </a:rPr>
              <a:t>High (medical degree)</a:t>
            </a:r>
            <a:endParaRPr/>
          </a:p>
        </p:txBody>
      </p:sp>
      <p:sp>
        <p:nvSpPr>
          <p:cNvPr id="536" name="Google Shape;536;p13"/>
          <p:cNvSpPr txBox="1"/>
          <p:nvPr/>
        </p:nvSpPr>
        <p:spPr>
          <a:xfrm>
            <a:off x="356775" y="2976995"/>
            <a:ext cx="2008068" cy="545604"/>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Location</a:t>
            </a:r>
            <a:endParaRPr b="1">
              <a:solidFill>
                <a:srgbClr val="391463"/>
              </a:solidFill>
            </a:endParaRPr>
          </a:p>
        </p:txBody>
      </p:sp>
      <p:sp>
        <p:nvSpPr>
          <p:cNvPr id="537" name="Google Shape;537;p13"/>
          <p:cNvSpPr txBox="1"/>
          <p:nvPr/>
        </p:nvSpPr>
        <p:spPr>
          <a:xfrm>
            <a:off x="230414" y="3582570"/>
            <a:ext cx="23265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400" b="0" i="0" u="none" strike="noStrike" cap="none">
              <a:solidFill>
                <a:srgbClr val="4C4C4C"/>
              </a:solidFill>
              <a:latin typeface="Alata"/>
              <a:ea typeface="Alata"/>
              <a:cs typeface="Alata"/>
              <a:sym typeface="Alata"/>
            </a:endParaRPr>
          </a:p>
        </p:txBody>
      </p:sp>
      <p:cxnSp>
        <p:nvCxnSpPr>
          <p:cNvPr id="538" name="Google Shape;538;p13"/>
          <p:cNvCxnSpPr/>
          <p:nvPr/>
        </p:nvCxnSpPr>
        <p:spPr>
          <a:xfrm>
            <a:off x="1854556" y="3122028"/>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39" name="Google Shape;539;p13"/>
          <p:cNvCxnSpPr/>
          <p:nvPr/>
        </p:nvCxnSpPr>
        <p:spPr>
          <a:xfrm rot="10800000">
            <a:off x="5303660" y="3539975"/>
            <a:ext cx="1634400" cy="350700"/>
          </a:xfrm>
          <a:prstGeom prst="bentConnector3">
            <a:avLst>
              <a:gd name="adj1" fmla="val 54146"/>
            </a:avLst>
          </a:prstGeom>
          <a:noFill/>
          <a:ln w="9525" cap="flat" cmpd="sng">
            <a:solidFill>
              <a:schemeClr val="dk1"/>
            </a:solidFill>
            <a:prstDash val="dot"/>
            <a:round/>
            <a:headEnd type="none" w="sm" len="sm"/>
            <a:tailEnd type="none" w="sm" len="sm"/>
          </a:ln>
        </p:spPr>
      </p:cxnSp>
      <p:sp>
        <p:nvSpPr>
          <p:cNvPr id="540" name="Google Shape;540;p13"/>
          <p:cNvSpPr txBox="1"/>
          <p:nvPr/>
        </p:nvSpPr>
        <p:spPr>
          <a:xfrm>
            <a:off x="-113672" y="3373209"/>
            <a:ext cx="2584598" cy="1491000"/>
          </a:xfrm>
          <a:prstGeom prst="rect">
            <a:avLst/>
          </a:prstGeom>
          <a:noFill/>
          <a:ln>
            <a:noFill/>
          </a:ln>
        </p:spPr>
        <p:txBody>
          <a:bodyPr spcFirstLastPara="1" wrap="square" lIns="91425" tIns="91425" rIns="91425" bIns="91425" anchor="t" anchorCtr="0">
            <a:noAutofit/>
          </a:bodyPr>
          <a:lstStyle/>
          <a:p>
            <a:pPr marL="431800" marR="0" lvl="0" indent="-285750" algn="ctr"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Urban area with a medium-sized hospital (Cairo&amp; Governorate residents)</a:t>
            </a:r>
            <a:endParaRPr/>
          </a:p>
        </p:txBody>
      </p:sp>
      <p:sp>
        <p:nvSpPr>
          <p:cNvPr id="541" name="Google Shape;541;p13"/>
          <p:cNvSpPr txBox="1"/>
          <p:nvPr/>
        </p:nvSpPr>
        <p:spPr>
          <a:xfrm>
            <a:off x="6742858" y="3504528"/>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800" b="1" i="0" u="none" strike="noStrike" cap="none">
                <a:solidFill>
                  <a:srgbClr val="391463"/>
                </a:solidFill>
                <a:latin typeface="Alata"/>
                <a:ea typeface="Alata"/>
                <a:cs typeface="Alata"/>
                <a:sym typeface="Alata"/>
              </a:rPr>
              <a:t>Profession</a:t>
            </a:r>
            <a:endParaRPr b="1">
              <a:solidFill>
                <a:srgbClr val="391463"/>
              </a:solidFill>
            </a:endParaRPr>
          </a:p>
          <a:p>
            <a:pPr marL="0" marR="0" lvl="0" indent="0" algn="l" rtl="0">
              <a:lnSpc>
                <a:spcPct val="100000"/>
              </a:lnSpc>
              <a:spcBef>
                <a:spcPts val="0"/>
              </a:spcBef>
              <a:spcAft>
                <a:spcPts val="0"/>
              </a:spcAft>
              <a:buNone/>
            </a:pPr>
            <a:endParaRPr sz="1800" b="0" i="0" u="none" strike="noStrike" cap="none">
              <a:solidFill>
                <a:schemeClr val="dk1"/>
              </a:solidFill>
              <a:latin typeface="Alata"/>
              <a:ea typeface="Alata"/>
              <a:cs typeface="Alata"/>
              <a:sym typeface="Alata"/>
            </a:endParaRPr>
          </a:p>
        </p:txBody>
      </p:sp>
      <p:sp>
        <p:nvSpPr>
          <p:cNvPr id="542" name="Google Shape;542;p13"/>
          <p:cNvSpPr txBox="1"/>
          <p:nvPr/>
        </p:nvSpPr>
        <p:spPr>
          <a:xfrm>
            <a:off x="5692456" y="4003422"/>
            <a:ext cx="3249536" cy="87408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Medical graduate specializing in internal medicine</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 Employed full-time at a local hospital</a:t>
            </a:r>
            <a:endParaRPr sz="1400" b="0" i="0" u="none" strike="noStrike" cap="none">
              <a:solidFill>
                <a:srgbClr val="7F7F7F"/>
              </a:solidFill>
              <a:latin typeface="Alata"/>
              <a:ea typeface="Alata"/>
              <a:cs typeface="Alata"/>
              <a:sym typeface="Alata"/>
            </a:endParaRPr>
          </a:p>
        </p:txBody>
      </p:sp>
      <p:pic>
        <p:nvPicPr>
          <p:cNvPr id="543" name="Google Shape;543;p13"/>
          <p:cNvPicPr preferRelativeResize="0"/>
          <p:nvPr/>
        </p:nvPicPr>
        <p:blipFill rotWithShape="1">
          <a:blip r:embed="rId3">
            <a:alphaModFix/>
          </a:blip>
          <a:srcRect l="25328" r="29834"/>
          <a:stretch/>
        </p:blipFill>
        <p:spPr>
          <a:xfrm>
            <a:off x="3535525" y="1099225"/>
            <a:ext cx="1426950" cy="2122801"/>
          </a:xfrm>
          <a:prstGeom prst="rect">
            <a:avLst/>
          </a:prstGeom>
          <a:noFill/>
          <a:ln>
            <a:noFill/>
          </a:ln>
        </p:spPr>
      </p:pic>
    </p:spTree>
  </p:cSld>
  <p:clrMapOvr>
    <a:masterClrMapping/>
  </p:clrMapOvr>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1811</Words>
  <Application>Microsoft Macintosh PowerPoint</Application>
  <PresentationFormat>On-screen Show (16:9)</PresentationFormat>
  <Paragraphs>378</Paragraphs>
  <Slides>37</Slides>
  <Notes>37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Roboto Condensed Light</vt:lpstr>
      <vt:lpstr>Montserrat</vt:lpstr>
      <vt:lpstr>Arial</vt:lpstr>
      <vt:lpstr>Anaheim</vt:lpstr>
      <vt:lpstr>Alata</vt:lpstr>
      <vt:lpstr>Healthcare Center Website by Slidesgo</vt:lpstr>
      <vt:lpstr>E-learning platform Marketing strategy</vt:lpstr>
      <vt:lpstr>Brief About Us high-quality, accessible online education for healthcare professionals in Egypt and beyond, empowering people with the knowledge and skills to excel in their careers and contribute to the advancement of healthcare. </vt:lpstr>
      <vt:lpstr>PowerPoint Presentation</vt:lpstr>
      <vt:lpstr>Situation analysis</vt:lpstr>
      <vt:lpstr>My competitors analysis: </vt:lpstr>
      <vt:lpstr>SWOT Analysis </vt:lpstr>
      <vt:lpstr>Objective </vt:lpstr>
      <vt:lpstr>Strategy</vt:lpstr>
      <vt:lpstr>PowerPoint Presentation</vt:lpstr>
      <vt:lpstr>PowerPoint Presentation</vt:lpstr>
      <vt:lpstr>PowerPoint Presentation</vt:lpstr>
      <vt:lpstr>Tactics</vt:lpstr>
      <vt:lpstr>1.Product</vt:lpstr>
      <vt:lpstr>2.Price</vt:lpstr>
      <vt:lpstr>3.Place</vt:lpstr>
      <vt:lpstr>4.Promotion</vt:lpstr>
      <vt:lpstr>Social Media Marketing</vt:lpstr>
      <vt:lpstr>5.People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Reel on instagram Example</vt:lpstr>
      <vt:lpstr>PowerPoint Presentation</vt:lpstr>
      <vt:lpstr>PowerPoint Presentation</vt:lpstr>
      <vt:lpstr>PowerPoint Presentation</vt:lpstr>
      <vt:lpstr>PowerPoint Presentation</vt:lpstr>
      <vt:lpstr>PowerPoint Presentation</vt:lpstr>
      <vt:lpstr>PowerPoint Presentation</vt:lpstr>
      <vt:lpstr>KPIs</vt:lpstr>
      <vt:lpstr>KPIs</vt:lpstr>
      <vt:lpstr>KPIs Analysis</vt:lpstr>
      <vt:lpstr>Recommendations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platform Marketing strategy</dc:title>
  <cp:lastModifiedBy>Microsoft Office User</cp:lastModifiedBy>
  <cp:revision>2</cp:revision>
  <dcterms:modified xsi:type="dcterms:W3CDTF">2024-10-15T17:34:23Z</dcterms:modified>
</cp:coreProperties>
</file>